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4" r:id="rId4"/>
    <p:sldId id="283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8" r:id="rId17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0E0D-2C10-4202-80B0-51186D8F6AA0}" type="datetimeFigureOut">
              <a:rPr lang="es-CL" smtClean="0"/>
              <a:t>18-07-2016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E716-60CF-41AA-84D9-19103444F7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474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71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7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72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920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337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4C5881-F1C9-458F-AD57-CFC1671F6A69}" type="slidenum">
              <a:rPr lang="es-CL" altLang="es-CL" smtClean="0"/>
              <a:pPr>
                <a:spcBef>
                  <a:spcPct val="0"/>
                </a:spcBef>
              </a:pPr>
              <a:t>7</a:t>
            </a:fld>
            <a:endParaRPr lang="es-CL" altLang="es-CL" smtClean="0"/>
          </a:p>
        </p:txBody>
      </p:sp>
    </p:spTree>
    <p:extLst>
      <p:ext uri="{BB962C8B-B14F-4D97-AF65-F5344CB8AC3E}">
        <p14:creationId xmlns:p14="http://schemas.microsoft.com/office/powerpoint/2010/main" val="43010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798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041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8EE2-E8BC-4B93-9EC3-C5CEFE0E42BF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896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619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128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531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7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0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53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51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6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72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71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602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6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9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9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8023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128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799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2667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8647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0065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472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D55B-FE1A-4BDE-B551-8E55D82D705F}" type="datetimeFigureOut">
              <a:rPr lang="es-PY" smtClean="0"/>
              <a:t>18/07/2016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6B24D-9D03-4597-B321-7C791400D72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746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90092" y="0"/>
            <a:ext cx="9401908" cy="173032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CL" sz="3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PROPIEDAD, PLANTA Y EQUIPOS</a:t>
            </a:r>
            <a:r>
              <a:rPr lang="es-CL" sz="3000" b="1" dirty="0" smtClean="0">
                <a:solidFill>
                  <a:srgbClr val="0070C0"/>
                </a:solidFill>
              </a:rPr>
              <a:t/>
            </a:r>
            <a:br>
              <a:rPr lang="es-CL" sz="3000" b="1" dirty="0" smtClean="0">
                <a:solidFill>
                  <a:srgbClr val="0070C0"/>
                </a:solidFill>
              </a:rPr>
            </a:br>
            <a:r>
              <a:rPr lang="es-CL" sz="1000" b="1" dirty="0" smtClean="0">
                <a:solidFill>
                  <a:srgbClr val="0070C0"/>
                </a:solidFill>
              </a:rPr>
              <a:t/>
            </a:r>
            <a:br>
              <a:rPr lang="es-CL" sz="1000" b="1" dirty="0" smtClean="0">
                <a:solidFill>
                  <a:srgbClr val="0070C0"/>
                </a:solidFill>
              </a:rPr>
            </a:br>
            <a:r>
              <a:rPr lang="es-CL" sz="3300" b="1" dirty="0" smtClean="0">
                <a:solidFill>
                  <a:srgbClr val="0070C0"/>
                </a:solidFill>
              </a:rPr>
              <a:t>Políticas </a:t>
            </a:r>
            <a:r>
              <a:rPr lang="es-CL" sz="3300" b="1" dirty="0">
                <a:solidFill>
                  <a:srgbClr val="0070C0"/>
                </a:solidFill>
              </a:rPr>
              <a:t>específicas para el reconocimiento y medición de los activos</a:t>
            </a:r>
            <a:endParaRPr lang="es-PY" sz="33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874498" y="2158350"/>
            <a:ext cx="3221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27, 28  y 29 de julio de 2016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Sheraton Asunción Hotel</a:t>
            </a:r>
          </a:p>
          <a:p>
            <a:endParaRPr lang="es-PY" sz="20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76467" y="1938729"/>
            <a:ext cx="3386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dirty="0">
                <a:solidFill>
                  <a:srgbClr val="0070C0"/>
                </a:solidFill>
                <a:latin typeface="Corbel" panose="020B0503020204020204" pitchFamily="34" charset="0"/>
              </a:rPr>
              <a:t>Valorización </a:t>
            </a:r>
            <a:r>
              <a:rPr lang="es-CL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de los </a:t>
            </a:r>
            <a:r>
              <a:rPr lang="es-CL" sz="2200" dirty="0">
                <a:solidFill>
                  <a:srgbClr val="0070C0"/>
                </a:solidFill>
                <a:latin typeface="Corbel" panose="020B0503020204020204" pitchFamily="34" charset="0"/>
              </a:rPr>
              <a:t>bienes del patrimonio histórico, artístico y/o cultural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359557" y="1938729"/>
            <a:ext cx="4818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dirty="0">
                <a:latin typeface="Corbel" panose="020B0503020204020204" pitchFamily="34" charset="0"/>
              </a:rPr>
              <a:t>Si no es posible obtener un valor fiable de los bienes, según la norma general, estos serán objeto de registro a $1. </a:t>
            </a:r>
          </a:p>
          <a:p>
            <a:pPr algn="just"/>
            <a:endParaRPr lang="es-CL" sz="2200" dirty="0">
              <a:latin typeface="Corbel" panose="020B0503020204020204" pitchFamily="34" charset="0"/>
            </a:endParaRPr>
          </a:p>
          <a:p>
            <a:pPr algn="just"/>
            <a:r>
              <a:rPr lang="es-CL" sz="2200" dirty="0">
                <a:latin typeface="Corbel" panose="020B0503020204020204" pitchFamily="34" charset="0"/>
              </a:rPr>
              <a:t>Las erogaciones capitalizables, incrementarán el valor del activo.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4322124" y="2056573"/>
            <a:ext cx="804927" cy="39464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orbel" panose="020B0503020204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7789" y="1058472"/>
            <a:ext cx="7114448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Bienes del patrimonio histórico, artístico y/o cultural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4060">
            <a:off x="1035764" y="5216608"/>
            <a:ext cx="1915430" cy="143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500" y="5163215"/>
            <a:ext cx="1193732" cy="146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6808" r="4319" b="19962"/>
          <a:stretch/>
        </p:blipFill>
        <p:spPr>
          <a:xfrm>
            <a:off x="1558032" y="3604209"/>
            <a:ext cx="2526632" cy="149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9522">
            <a:off x="6262476" y="4650095"/>
            <a:ext cx="2010114" cy="155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4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972" y="2364716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387789" y="206375"/>
            <a:ext cx="52343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2. Políticas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específicas sobre PPE</a:t>
            </a:r>
          </a:p>
        </p:txBody>
      </p:sp>
    </p:spTree>
    <p:extLst>
      <p:ext uri="{BB962C8B-B14F-4D97-AF65-F5344CB8AC3E}">
        <p14:creationId xmlns:p14="http://schemas.microsoft.com/office/powerpoint/2010/main" val="12575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072983" y="395959"/>
            <a:ext cx="5000375" cy="1781008"/>
            <a:chOff x="6790572" y="556232"/>
            <a:chExt cx="5000375" cy="1781008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2" name="Rectángulo 11"/>
            <p:cNvSpPr/>
            <p:nvPr/>
          </p:nvSpPr>
          <p:spPr>
            <a:xfrm>
              <a:off x="6790572" y="556232"/>
              <a:ext cx="5000375" cy="1781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0732" y="897395"/>
              <a:ext cx="4699585" cy="142781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0732" y="707238"/>
              <a:ext cx="4868028" cy="190157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317144" y="2021711"/>
            <a:ext cx="924051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200" dirty="0">
                <a:latin typeface="Corbel" panose="020B0503020204020204" pitchFamily="34" charset="0"/>
              </a:rPr>
              <a:t>Antes de las NICSP era gasto</a:t>
            </a:r>
            <a:r>
              <a:rPr lang="es-CL" sz="2200" dirty="0" smtClean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200" dirty="0">
                <a:latin typeface="Corbel" panose="020B0503020204020204" pitchFamily="34" charset="0"/>
              </a:rPr>
              <a:t>Costos acumulados – Iniciativas de Inversión.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Corbel" panose="020B0503020204020204" pitchFamily="34" charset="0"/>
              </a:rPr>
              <a:t>código BIP – Banco Integrado de Proyectos.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Corbel" panose="020B0503020204020204" pitchFamily="34" charset="0"/>
              </a:rPr>
              <a:t>Desembolsos de más de 1 periodo contable.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200" dirty="0" smtClean="0">
                <a:latin typeface="Corbel" panose="020B0503020204020204" pitchFamily="34" charset="0"/>
              </a:rPr>
              <a:t>Activo Infraestructura al termina la obra.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200" dirty="0" smtClean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200" dirty="0">
              <a:latin typeface="Corbel" panose="020B0503020204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962">
            <a:off x="7740061" y="3845287"/>
            <a:ext cx="1955131" cy="112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381" y="5077601"/>
            <a:ext cx="2510841" cy="141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8612">
            <a:off x="1479407" y="5102192"/>
            <a:ext cx="2423310" cy="136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4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317589" y="258498"/>
            <a:ext cx="4233851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Infraestructura Pública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816" y="3781447"/>
            <a:ext cx="1790700" cy="2124075"/>
          </a:xfrm>
          <a:prstGeom prst="rect">
            <a:avLst/>
          </a:prstGeom>
          <a:solidFill>
            <a:schemeClr val="accent4">
              <a:lumMod val="40000"/>
              <a:lumOff val="60000"/>
              <a:alpha val="2000"/>
            </a:schemeClr>
          </a:solidFill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195" y="1966063"/>
            <a:ext cx="3181642" cy="211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Rectángulo 43"/>
          <p:cNvSpPr/>
          <p:nvPr/>
        </p:nvSpPr>
        <p:spPr>
          <a:xfrm>
            <a:off x="193542" y="1143058"/>
            <a:ext cx="2345899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Reconocimiento</a:t>
            </a:r>
            <a:endParaRPr lang="es-CL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9081652">
            <a:off x="6078228" y="3367012"/>
            <a:ext cx="1530409" cy="5797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L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Gastos </a:t>
            </a:r>
          </a:p>
          <a:p>
            <a:pPr algn="ctr"/>
            <a:r>
              <a:rPr lang="es-CL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administrativos</a:t>
            </a:r>
          </a:p>
        </p:txBody>
      </p:sp>
      <p:sp>
        <p:nvSpPr>
          <p:cNvPr id="21" name="CuadroTexto 20"/>
          <p:cNvSpPr txBox="1"/>
          <p:nvPr/>
        </p:nvSpPr>
        <p:spPr>
          <a:xfrm rot="3066026">
            <a:off x="4765337" y="3529572"/>
            <a:ext cx="1266693" cy="307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CL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Obras civiles</a:t>
            </a:r>
          </a:p>
        </p:txBody>
      </p:sp>
      <p:sp>
        <p:nvSpPr>
          <p:cNvPr id="23" name="CuadroTexto 22"/>
          <p:cNvSpPr txBox="1"/>
          <p:nvPr/>
        </p:nvSpPr>
        <p:spPr>
          <a:xfrm rot="18089690">
            <a:off x="5809817" y="2661993"/>
            <a:ext cx="1266693" cy="30777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81878"/>
              </a:avLst>
            </a:prstTxWarp>
            <a:spAutoFit/>
          </a:bodyPr>
          <a:lstStyle/>
          <a:p>
            <a:r>
              <a:rPr lang="es-CL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Terrenos</a:t>
            </a:r>
          </a:p>
        </p:txBody>
      </p:sp>
      <p:sp>
        <p:nvSpPr>
          <p:cNvPr id="24" name="CuadroTexto 23"/>
          <p:cNvSpPr txBox="1"/>
          <p:nvPr/>
        </p:nvSpPr>
        <p:spPr>
          <a:xfrm rot="3066026">
            <a:off x="4880046" y="3109529"/>
            <a:ext cx="1266693" cy="307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s-CL" sz="14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Consultorías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5398681" y="5411316"/>
            <a:ext cx="1207165" cy="35471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156956"/>
              </a:avLst>
            </a:prstTxWarp>
            <a:sp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Costos Acumulados</a:t>
            </a:r>
          </a:p>
        </p:txBody>
      </p:sp>
      <p:sp>
        <p:nvSpPr>
          <p:cNvPr id="8" name="Forma libre 7"/>
          <p:cNvSpPr/>
          <p:nvPr/>
        </p:nvSpPr>
        <p:spPr>
          <a:xfrm>
            <a:off x="6452474" y="3526239"/>
            <a:ext cx="293426" cy="252484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  <a:gd name="connsiteX0" fmla="*/ 293426 w 293426"/>
              <a:gd name="connsiteY0" fmla="*/ 0 h 252484"/>
              <a:gd name="connsiteX1" fmla="*/ 150125 w 293426"/>
              <a:gd name="connsiteY1" fmla="*/ 150126 h 252484"/>
              <a:gd name="connsiteX2" fmla="*/ 0 w 293426"/>
              <a:gd name="connsiteY2" fmla="*/ 252484 h 252484"/>
              <a:gd name="connsiteX3" fmla="*/ 0 w 293426"/>
              <a:gd name="connsiteY3" fmla="*/ 252484 h 252484"/>
              <a:gd name="connsiteX0" fmla="*/ 293426 w 293426"/>
              <a:gd name="connsiteY0" fmla="*/ 0 h 252484"/>
              <a:gd name="connsiteX1" fmla="*/ 136478 w 293426"/>
              <a:gd name="connsiteY1" fmla="*/ 102358 h 252484"/>
              <a:gd name="connsiteX2" fmla="*/ 0 w 293426"/>
              <a:gd name="connsiteY2" fmla="*/ 252484 h 252484"/>
              <a:gd name="connsiteX3" fmla="*/ 0 w 293426"/>
              <a:gd name="connsiteY3" fmla="*/ 252484 h 2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26" h="252484">
                <a:moveTo>
                  <a:pt x="293426" y="0"/>
                </a:moveTo>
                <a:cubicBezTo>
                  <a:pt x="243384" y="17060"/>
                  <a:pt x="185382" y="60277"/>
                  <a:pt x="136478" y="102358"/>
                </a:cubicBezTo>
                <a:cubicBezTo>
                  <a:pt x="87574" y="144439"/>
                  <a:pt x="22746" y="227463"/>
                  <a:pt x="0" y="252484"/>
                </a:cubicBezTo>
                <a:lnTo>
                  <a:pt x="0" y="25248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orma libre 27"/>
          <p:cNvSpPr/>
          <p:nvPr/>
        </p:nvSpPr>
        <p:spPr>
          <a:xfrm>
            <a:off x="6630002" y="3526239"/>
            <a:ext cx="215137" cy="126242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0" h="163773">
                <a:moveTo>
                  <a:pt x="300250" y="0"/>
                </a:moveTo>
                <a:cubicBezTo>
                  <a:pt x="250208" y="17060"/>
                  <a:pt x="200167" y="34120"/>
                  <a:pt x="150125" y="61415"/>
                </a:cubicBezTo>
                <a:cubicBezTo>
                  <a:pt x="100083" y="88710"/>
                  <a:pt x="0" y="163773"/>
                  <a:pt x="0" y="163773"/>
                </a:cubicBezTo>
                <a:lnTo>
                  <a:pt x="0" y="16377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Forma libre 30"/>
          <p:cNvSpPr/>
          <p:nvPr/>
        </p:nvSpPr>
        <p:spPr>
          <a:xfrm rot="20580574">
            <a:off x="6135053" y="3045101"/>
            <a:ext cx="143780" cy="196826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  <a:gd name="connsiteX0" fmla="*/ 293426 w 293426"/>
              <a:gd name="connsiteY0" fmla="*/ 0 h 252484"/>
              <a:gd name="connsiteX1" fmla="*/ 150125 w 293426"/>
              <a:gd name="connsiteY1" fmla="*/ 150126 h 252484"/>
              <a:gd name="connsiteX2" fmla="*/ 0 w 293426"/>
              <a:gd name="connsiteY2" fmla="*/ 252484 h 252484"/>
              <a:gd name="connsiteX3" fmla="*/ 0 w 293426"/>
              <a:gd name="connsiteY3" fmla="*/ 252484 h 252484"/>
              <a:gd name="connsiteX0" fmla="*/ 293426 w 293426"/>
              <a:gd name="connsiteY0" fmla="*/ 0 h 252484"/>
              <a:gd name="connsiteX1" fmla="*/ 136478 w 293426"/>
              <a:gd name="connsiteY1" fmla="*/ 102358 h 252484"/>
              <a:gd name="connsiteX2" fmla="*/ 0 w 293426"/>
              <a:gd name="connsiteY2" fmla="*/ 252484 h 252484"/>
              <a:gd name="connsiteX3" fmla="*/ 0 w 293426"/>
              <a:gd name="connsiteY3" fmla="*/ 252484 h 2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26" h="252484">
                <a:moveTo>
                  <a:pt x="293426" y="0"/>
                </a:moveTo>
                <a:cubicBezTo>
                  <a:pt x="243384" y="17060"/>
                  <a:pt x="185382" y="60277"/>
                  <a:pt x="136478" y="102358"/>
                </a:cubicBezTo>
                <a:cubicBezTo>
                  <a:pt x="87574" y="144439"/>
                  <a:pt x="22746" y="227463"/>
                  <a:pt x="0" y="252484"/>
                </a:cubicBezTo>
                <a:lnTo>
                  <a:pt x="0" y="25248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Forma libre 31"/>
          <p:cNvSpPr/>
          <p:nvPr/>
        </p:nvSpPr>
        <p:spPr>
          <a:xfrm>
            <a:off x="6236493" y="3010199"/>
            <a:ext cx="67960" cy="121585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0" h="163773">
                <a:moveTo>
                  <a:pt x="300250" y="0"/>
                </a:moveTo>
                <a:cubicBezTo>
                  <a:pt x="250208" y="17060"/>
                  <a:pt x="200167" y="34120"/>
                  <a:pt x="150125" y="61415"/>
                </a:cubicBezTo>
                <a:cubicBezTo>
                  <a:pt x="100083" y="88710"/>
                  <a:pt x="0" y="163773"/>
                  <a:pt x="0" y="163773"/>
                </a:cubicBezTo>
                <a:lnTo>
                  <a:pt x="0" y="16377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Forma libre 32"/>
          <p:cNvSpPr/>
          <p:nvPr/>
        </p:nvSpPr>
        <p:spPr>
          <a:xfrm rot="4943130">
            <a:off x="5396103" y="3690098"/>
            <a:ext cx="302756" cy="180666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  <a:gd name="connsiteX0" fmla="*/ 293426 w 293426"/>
              <a:gd name="connsiteY0" fmla="*/ 0 h 252484"/>
              <a:gd name="connsiteX1" fmla="*/ 150125 w 293426"/>
              <a:gd name="connsiteY1" fmla="*/ 150126 h 252484"/>
              <a:gd name="connsiteX2" fmla="*/ 0 w 293426"/>
              <a:gd name="connsiteY2" fmla="*/ 252484 h 252484"/>
              <a:gd name="connsiteX3" fmla="*/ 0 w 293426"/>
              <a:gd name="connsiteY3" fmla="*/ 252484 h 252484"/>
              <a:gd name="connsiteX0" fmla="*/ 293426 w 293426"/>
              <a:gd name="connsiteY0" fmla="*/ 0 h 252484"/>
              <a:gd name="connsiteX1" fmla="*/ 136478 w 293426"/>
              <a:gd name="connsiteY1" fmla="*/ 102358 h 252484"/>
              <a:gd name="connsiteX2" fmla="*/ 0 w 293426"/>
              <a:gd name="connsiteY2" fmla="*/ 252484 h 252484"/>
              <a:gd name="connsiteX3" fmla="*/ 0 w 293426"/>
              <a:gd name="connsiteY3" fmla="*/ 252484 h 252484"/>
              <a:gd name="connsiteX0" fmla="*/ 371534 w 371534"/>
              <a:gd name="connsiteY0" fmla="*/ 0 h 208266"/>
              <a:gd name="connsiteX1" fmla="*/ 136478 w 371534"/>
              <a:gd name="connsiteY1" fmla="*/ 58140 h 208266"/>
              <a:gd name="connsiteX2" fmla="*/ 0 w 371534"/>
              <a:gd name="connsiteY2" fmla="*/ 208266 h 208266"/>
              <a:gd name="connsiteX3" fmla="*/ 0 w 371534"/>
              <a:gd name="connsiteY3" fmla="*/ 208266 h 208266"/>
              <a:gd name="connsiteX0" fmla="*/ 384760 w 384760"/>
              <a:gd name="connsiteY0" fmla="*/ 0 h 220658"/>
              <a:gd name="connsiteX1" fmla="*/ 149704 w 384760"/>
              <a:gd name="connsiteY1" fmla="*/ 58140 h 220658"/>
              <a:gd name="connsiteX2" fmla="*/ 13226 w 384760"/>
              <a:gd name="connsiteY2" fmla="*/ 208266 h 220658"/>
              <a:gd name="connsiteX3" fmla="*/ 2973 w 384760"/>
              <a:gd name="connsiteY3" fmla="*/ 212881 h 220658"/>
              <a:gd name="connsiteX0" fmla="*/ 382185 w 382185"/>
              <a:gd name="connsiteY0" fmla="*/ 0 h 215808"/>
              <a:gd name="connsiteX1" fmla="*/ 109192 w 382185"/>
              <a:gd name="connsiteY1" fmla="*/ 124540 h 215808"/>
              <a:gd name="connsiteX2" fmla="*/ 10651 w 382185"/>
              <a:gd name="connsiteY2" fmla="*/ 208266 h 215808"/>
              <a:gd name="connsiteX3" fmla="*/ 398 w 382185"/>
              <a:gd name="connsiteY3" fmla="*/ 212881 h 215808"/>
              <a:gd name="connsiteX0" fmla="*/ 382185 w 382185"/>
              <a:gd name="connsiteY0" fmla="*/ 0 h 215808"/>
              <a:gd name="connsiteX1" fmla="*/ 109192 w 382185"/>
              <a:gd name="connsiteY1" fmla="*/ 124540 h 215808"/>
              <a:gd name="connsiteX2" fmla="*/ 10651 w 382185"/>
              <a:gd name="connsiteY2" fmla="*/ 208266 h 215808"/>
              <a:gd name="connsiteX3" fmla="*/ 398 w 382185"/>
              <a:gd name="connsiteY3" fmla="*/ 212881 h 215808"/>
              <a:gd name="connsiteX0" fmla="*/ 311816 w 311816"/>
              <a:gd name="connsiteY0" fmla="*/ 0 h 187219"/>
              <a:gd name="connsiteX1" fmla="*/ 109192 w 311816"/>
              <a:gd name="connsiteY1" fmla="*/ 95951 h 187219"/>
              <a:gd name="connsiteX2" fmla="*/ 10651 w 311816"/>
              <a:gd name="connsiteY2" fmla="*/ 179677 h 187219"/>
              <a:gd name="connsiteX3" fmla="*/ 398 w 311816"/>
              <a:gd name="connsiteY3" fmla="*/ 184292 h 187219"/>
              <a:gd name="connsiteX0" fmla="*/ 302544 w 302544"/>
              <a:gd name="connsiteY0" fmla="*/ 0 h 180364"/>
              <a:gd name="connsiteX1" fmla="*/ 99920 w 302544"/>
              <a:gd name="connsiteY1" fmla="*/ 95951 h 180364"/>
              <a:gd name="connsiteX2" fmla="*/ 1379 w 302544"/>
              <a:gd name="connsiteY2" fmla="*/ 179677 h 180364"/>
              <a:gd name="connsiteX3" fmla="*/ 38292 w 302544"/>
              <a:gd name="connsiteY3" fmla="*/ 138399 h 180364"/>
              <a:gd name="connsiteX0" fmla="*/ 304798 w 304798"/>
              <a:gd name="connsiteY0" fmla="*/ 0 h 181003"/>
              <a:gd name="connsiteX1" fmla="*/ 152035 w 304798"/>
              <a:gd name="connsiteY1" fmla="*/ 76592 h 181003"/>
              <a:gd name="connsiteX2" fmla="*/ 3633 w 304798"/>
              <a:gd name="connsiteY2" fmla="*/ 179677 h 181003"/>
              <a:gd name="connsiteX3" fmla="*/ 40546 w 304798"/>
              <a:gd name="connsiteY3" fmla="*/ 138399 h 181003"/>
              <a:gd name="connsiteX0" fmla="*/ 302756 w 302756"/>
              <a:gd name="connsiteY0" fmla="*/ 0 h 180666"/>
              <a:gd name="connsiteX1" fmla="*/ 149993 w 302756"/>
              <a:gd name="connsiteY1" fmla="*/ 76592 h 180666"/>
              <a:gd name="connsiteX2" fmla="*/ 1591 w 302756"/>
              <a:gd name="connsiteY2" fmla="*/ 179677 h 180666"/>
              <a:gd name="connsiteX3" fmla="*/ 66447 w 302756"/>
              <a:gd name="connsiteY3" fmla="*/ 131987 h 18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756" h="180666">
                <a:moveTo>
                  <a:pt x="302756" y="0"/>
                </a:moveTo>
                <a:cubicBezTo>
                  <a:pt x="252714" y="17060"/>
                  <a:pt x="200187" y="46646"/>
                  <a:pt x="149993" y="76592"/>
                </a:cubicBezTo>
                <a:cubicBezTo>
                  <a:pt x="99799" y="106538"/>
                  <a:pt x="15515" y="170445"/>
                  <a:pt x="1591" y="179677"/>
                </a:cubicBezTo>
                <a:cubicBezTo>
                  <a:pt x="-12333" y="188909"/>
                  <a:pt x="69865" y="130449"/>
                  <a:pt x="66447" y="1319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Forma libre 33"/>
          <p:cNvSpPr/>
          <p:nvPr/>
        </p:nvSpPr>
        <p:spPr>
          <a:xfrm rot="4153957">
            <a:off x="5270375" y="3586078"/>
            <a:ext cx="215137" cy="126242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0" h="163773">
                <a:moveTo>
                  <a:pt x="300250" y="0"/>
                </a:moveTo>
                <a:cubicBezTo>
                  <a:pt x="250208" y="17060"/>
                  <a:pt x="200167" y="34120"/>
                  <a:pt x="150125" y="61415"/>
                </a:cubicBezTo>
                <a:cubicBezTo>
                  <a:pt x="100083" y="88710"/>
                  <a:pt x="0" y="163773"/>
                  <a:pt x="0" y="163773"/>
                </a:cubicBezTo>
                <a:lnTo>
                  <a:pt x="0" y="16377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Forma libre 34"/>
          <p:cNvSpPr/>
          <p:nvPr/>
        </p:nvSpPr>
        <p:spPr>
          <a:xfrm rot="4153957">
            <a:off x="5440806" y="3225871"/>
            <a:ext cx="424441" cy="137722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  <a:gd name="connsiteX0" fmla="*/ 293426 w 293426"/>
              <a:gd name="connsiteY0" fmla="*/ 0 h 252484"/>
              <a:gd name="connsiteX1" fmla="*/ 150125 w 293426"/>
              <a:gd name="connsiteY1" fmla="*/ 150126 h 252484"/>
              <a:gd name="connsiteX2" fmla="*/ 0 w 293426"/>
              <a:gd name="connsiteY2" fmla="*/ 252484 h 252484"/>
              <a:gd name="connsiteX3" fmla="*/ 0 w 293426"/>
              <a:gd name="connsiteY3" fmla="*/ 252484 h 252484"/>
              <a:gd name="connsiteX0" fmla="*/ 293426 w 293426"/>
              <a:gd name="connsiteY0" fmla="*/ 0 h 252484"/>
              <a:gd name="connsiteX1" fmla="*/ 136478 w 293426"/>
              <a:gd name="connsiteY1" fmla="*/ 102358 h 252484"/>
              <a:gd name="connsiteX2" fmla="*/ 0 w 293426"/>
              <a:gd name="connsiteY2" fmla="*/ 252484 h 252484"/>
              <a:gd name="connsiteX3" fmla="*/ 0 w 293426"/>
              <a:gd name="connsiteY3" fmla="*/ 252484 h 25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26" h="252484">
                <a:moveTo>
                  <a:pt x="293426" y="0"/>
                </a:moveTo>
                <a:cubicBezTo>
                  <a:pt x="243384" y="17060"/>
                  <a:pt x="185382" y="60277"/>
                  <a:pt x="136478" y="102358"/>
                </a:cubicBezTo>
                <a:cubicBezTo>
                  <a:pt x="87574" y="144439"/>
                  <a:pt x="22746" y="227463"/>
                  <a:pt x="0" y="252484"/>
                </a:cubicBezTo>
                <a:lnTo>
                  <a:pt x="0" y="25248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Forma libre 35"/>
          <p:cNvSpPr/>
          <p:nvPr/>
        </p:nvSpPr>
        <p:spPr>
          <a:xfrm rot="4587258">
            <a:off x="5377673" y="3084628"/>
            <a:ext cx="215137" cy="126242"/>
          </a:xfrm>
          <a:custGeom>
            <a:avLst/>
            <a:gdLst>
              <a:gd name="connsiteX0" fmla="*/ 300250 w 300250"/>
              <a:gd name="connsiteY0" fmla="*/ 0 h 163773"/>
              <a:gd name="connsiteX1" fmla="*/ 150125 w 300250"/>
              <a:gd name="connsiteY1" fmla="*/ 61415 h 163773"/>
              <a:gd name="connsiteX2" fmla="*/ 0 w 300250"/>
              <a:gd name="connsiteY2" fmla="*/ 163773 h 163773"/>
              <a:gd name="connsiteX3" fmla="*/ 0 w 300250"/>
              <a:gd name="connsiteY3" fmla="*/ 163773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0" h="163773">
                <a:moveTo>
                  <a:pt x="300250" y="0"/>
                </a:moveTo>
                <a:cubicBezTo>
                  <a:pt x="250208" y="17060"/>
                  <a:pt x="200167" y="34120"/>
                  <a:pt x="150125" y="61415"/>
                </a:cubicBezTo>
                <a:cubicBezTo>
                  <a:pt x="100083" y="88710"/>
                  <a:pt x="0" y="163773"/>
                  <a:pt x="0" y="163773"/>
                </a:cubicBezTo>
                <a:lnTo>
                  <a:pt x="0" y="16377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291" y="4208299"/>
            <a:ext cx="1560641" cy="1715414"/>
          </a:xfrm>
          <a:prstGeom prst="rect">
            <a:avLst/>
          </a:prstGeom>
        </p:spPr>
      </p:pic>
      <p:sp>
        <p:nvSpPr>
          <p:cNvPr id="3" name="Flecha a la derecha con muesca 2"/>
          <p:cNvSpPr/>
          <p:nvPr/>
        </p:nvSpPr>
        <p:spPr>
          <a:xfrm>
            <a:off x="4161104" y="4843485"/>
            <a:ext cx="802445" cy="345644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595152" y="2194720"/>
            <a:ext cx="240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atin typeface="Corbel" panose="020B0503020204020204" pitchFamily="34" charset="0"/>
              </a:rPr>
              <a:t>Construcción</a:t>
            </a:r>
            <a:r>
              <a:rPr lang="es-CL" dirty="0" smtClean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>
              <a:latin typeface="Corbel" panose="020B0503020204020204" pitchFamily="34" charset="0"/>
            </a:endParaRPr>
          </a:p>
          <a:p>
            <a:pPr marL="541338" indent="-285750"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Reposición.</a:t>
            </a:r>
          </a:p>
          <a:p>
            <a:pPr marL="541338" indent="-285750"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Conservación.</a:t>
            </a:r>
          </a:p>
          <a:p>
            <a:pPr marL="541338" indent="-285750"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Mejoramiento.</a:t>
            </a:r>
          </a:p>
          <a:p>
            <a:pPr marL="541338" indent="-285750">
              <a:buFont typeface="Wingdings" panose="05000000000000000000" pitchFamily="2" charset="2"/>
              <a:buChar char="ü"/>
            </a:pPr>
            <a:r>
              <a:rPr lang="es-CL" dirty="0" smtClean="0">
                <a:latin typeface="Corbel" panose="020B0503020204020204" pitchFamily="34" charset="0"/>
              </a:rPr>
              <a:t>Ampliación.</a:t>
            </a:r>
            <a:endParaRPr lang="es-CL" dirty="0">
              <a:latin typeface="Corbel" panose="020B0503020204020204" pitchFamily="34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7924986" y="2701892"/>
            <a:ext cx="1518716" cy="981568"/>
          </a:xfrm>
          <a:prstGeom prst="cloudCallout">
            <a:avLst>
              <a:gd name="adj1" fmla="val 8609"/>
              <a:gd name="adj2" fmla="val 13927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70C0"/>
                </a:solidFill>
                <a:latin typeface="Corbel" panose="020B0503020204020204" pitchFamily="34" charset="0"/>
              </a:rPr>
              <a:t>Activo ?</a:t>
            </a:r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Flecha doblada 9"/>
          <p:cNvSpPr/>
          <p:nvPr/>
        </p:nvSpPr>
        <p:spPr>
          <a:xfrm flipV="1">
            <a:off x="1740704" y="4472295"/>
            <a:ext cx="685800" cy="1035414"/>
          </a:xfrm>
          <a:prstGeom prst="ben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Flecha a la derecha con muesca 28"/>
          <p:cNvSpPr/>
          <p:nvPr/>
        </p:nvSpPr>
        <p:spPr>
          <a:xfrm>
            <a:off x="7071388" y="4867143"/>
            <a:ext cx="802445" cy="345644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27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226" y="4472296"/>
            <a:ext cx="1237595" cy="157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Rectángulo 37"/>
          <p:cNvSpPr/>
          <p:nvPr/>
        </p:nvSpPr>
        <p:spPr>
          <a:xfrm>
            <a:off x="317589" y="258498"/>
            <a:ext cx="4233851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Infraestructura Pública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8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" grpId="0" animBg="1"/>
      <p:bldP spid="7" grpId="0" animBg="1"/>
      <p:bldP spid="10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17144" y="544200"/>
            <a:ext cx="34710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Primera Adopción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Marcador de texto 1"/>
          <p:cNvSpPr>
            <a:spLocks noGrp="1"/>
          </p:cNvSpPr>
          <p:nvPr/>
        </p:nvSpPr>
        <p:spPr>
          <a:xfrm>
            <a:off x="3992207" y="1987257"/>
            <a:ext cx="5584279" cy="3267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 </a:t>
            </a:r>
            <a:r>
              <a:rPr lang="es-CL" sz="2200" i="1" dirty="0">
                <a:solidFill>
                  <a:srgbClr val="0070C0"/>
                </a:solidFill>
                <a:latin typeface="Corbel" panose="020B0503020204020204" pitchFamily="34" charset="0"/>
              </a:rPr>
              <a:t>manera excepcional</a:t>
            </a:r>
            <a:r>
              <a:rPr lang="es-CL" sz="2200" dirty="0">
                <a:solidFill>
                  <a:schemeClr val="tx1"/>
                </a:solidFill>
                <a:latin typeface="Corbel" panose="020B0503020204020204" pitchFamily="34" charset="0"/>
              </a:rPr>
              <a:t>, para los </a:t>
            </a:r>
            <a:r>
              <a:rPr lang="es-CL" sz="2200" u="sng" dirty="0">
                <a:solidFill>
                  <a:schemeClr val="tx1"/>
                </a:solidFill>
                <a:latin typeface="Corbel" panose="020B0503020204020204" pitchFamily="34" charset="0"/>
              </a:rPr>
              <a:t>bienes inmuebles y el equipo especializado</a:t>
            </a:r>
            <a:r>
              <a:rPr lang="es-CL" sz="2200" dirty="0">
                <a:solidFill>
                  <a:schemeClr val="tx1"/>
                </a:solidFill>
                <a:latin typeface="Corbel" panose="020B0503020204020204" pitchFamily="34" charset="0"/>
              </a:rPr>
              <a:t>, que se encuentren registrados al valor de $1, se podrá ocupar cualquiera de los siguientes criterios de revaluación </a:t>
            </a:r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  <a:p>
            <a:pPr algn="just"/>
            <a:endParaRPr lang="es-CL" sz="22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Inmuebles : </a:t>
            </a:r>
            <a:r>
              <a:rPr lang="es-CL" sz="2200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Avalúo Fiscal</a:t>
            </a:r>
            <a:endParaRPr lang="es-CL" sz="2200" i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Equipos especializados</a:t>
            </a:r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r>
              <a:rPr lang="es-CL" sz="2200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Valor </a:t>
            </a:r>
            <a:r>
              <a:rPr lang="es-CL" sz="2200" i="1" dirty="0">
                <a:solidFill>
                  <a:srgbClr val="0070C0"/>
                </a:solidFill>
                <a:latin typeface="Corbel" panose="020B0503020204020204" pitchFamily="34" charset="0"/>
              </a:rPr>
              <a:t>de </a:t>
            </a:r>
            <a:r>
              <a:rPr lang="es-CL" sz="2200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tasación</a:t>
            </a:r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es-CL" sz="2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77516" y="1987257"/>
            <a:ext cx="3236495" cy="95049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es-CL" sz="2200" b="1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Propiedad, Planta y Equipos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6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8"/>
          <p:cNvSpPr>
            <a:spLocks noGrp="1"/>
          </p:cNvSpPr>
          <p:nvPr/>
        </p:nvSpPr>
        <p:spPr>
          <a:xfrm>
            <a:off x="4659086" y="1660184"/>
            <a:ext cx="5164536" cy="136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Estos activos y pasivos deben ser valorizados a su costo histórico depreciado y considerando la existencia de un posible deterioro en el caso de los activos.</a:t>
            </a:r>
            <a:endParaRPr lang="es-CL" sz="2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Marcador de texto 8"/>
          <p:cNvSpPr txBox="1">
            <a:spLocks/>
          </p:cNvSpPr>
          <p:nvPr/>
        </p:nvSpPr>
        <p:spPr>
          <a:xfrm>
            <a:off x="4659087" y="3987489"/>
            <a:ext cx="5164536" cy="1369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>
                <a:latin typeface="Corbel" panose="020B0503020204020204" pitchFamily="34" charset="0"/>
                <a:cs typeface="Arial"/>
              </a:rPr>
              <a:t>Costo </a:t>
            </a:r>
            <a:r>
              <a:rPr lang="es-CL" sz="2200" dirty="0" smtClean="0">
                <a:latin typeface="Corbel" panose="020B0503020204020204" pitchFamily="34" charset="0"/>
                <a:cs typeface="Arial"/>
              </a:rPr>
              <a:t>atribuido </a:t>
            </a:r>
            <a:r>
              <a:rPr lang="es-CL" sz="2200" dirty="0">
                <a:latin typeface="Corbel" panose="020B0503020204020204" pitchFamily="34" charset="0"/>
                <a:cs typeface="Arial"/>
              </a:rPr>
              <a:t>o amortizado, en una determinada fecha, cuando no se disponga de información confiable del costo histórico.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17144" y="1779355"/>
            <a:ext cx="3737498" cy="11229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buSzPts val="1100"/>
            </a:pPr>
            <a:r>
              <a:rPr lang="es-CL" sz="2200" b="1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Activos y pasivos no reconocidos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317144" y="3987489"/>
            <a:ext cx="3862970" cy="13695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buSzPts val="1100"/>
            </a:pPr>
            <a:r>
              <a:rPr lang="es-CL" sz="2200" b="1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Activos y pasivos </a:t>
            </a:r>
            <a:r>
              <a:rPr lang="es-CL" sz="2200" b="1" dirty="0" smtClean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reconocidos, sin </a:t>
            </a:r>
            <a:r>
              <a:rPr lang="es-CL" sz="2200" b="1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confiable de su costo histórico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9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17144" y="544200"/>
            <a:ext cx="34710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Primera Adopción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"/>
          <p:cNvSpPr>
            <a:spLocks noGrp="1"/>
          </p:cNvSpPr>
          <p:nvPr/>
        </p:nvSpPr>
        <p:spPr>
          <a:xfrm>
            <a:off x="4539344" y="1718507"/>
            <a:ext cx="5402256" cy="1315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Se utilizará el costo atribuido y se calculará, en general, en base al costo de reposición depreciado.</a:t>
            </a:r>
            <a:endParaRPr lang="es-CL" sz="2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Marcador de texto 1"/>
          <p:cNvSpPr>
            <a:spLocks noGrp="1"/>
          </p:cNvSpPr>
          <p:nvPr/>
        </p:nvSpPr>
        <p:spPr>
          <a:xfrm>
            <a:off x="4539343" y="3685988"/>
            <a:ext cx="5489008" cy="2319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Balance General de apertura</a:t>
            </a:r>
            <a:endParaRPr lang="es-CL" sz="1000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just"/>
            <a:r>
              <a:rPr lang="es-CL" sz="1000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algn="just"/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El cual corresponde a la situación financiera de una entidad al inicio del año 2016, el cual deberá incluir los ajustes derivados de la aplicación de la nueva normativa y deberá presentarse junto con los Estados Financieros al 31 de diciembre de 2016.</a:t>
            </a:r>
            <a:endParaRPr lang="es-CL" sz="2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86175" y="1718507"/>
            <a:ext cx="3426951" cy="11229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buSzPts val="1100"/>
            </a:pPr>
            <a:r>
              <a:rPr lang="es-ES" sz="2200" b="1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 pública y bienes militares</a:t>
            </a:r>
            <a:endParaRPr lang="es-CL" sz="2200" b="1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86175" y="3685988"/>
            <a:ext cx="3426951" cy="11229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buSzPts val="1100"/>
            </a:pPr>
            <a:r>
              <a:rPr lang="es-ES" sz="2200" b="1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financiero extraordinario</a:t>
            </a:r>
            <a:endParaRPr lang="es-CL" sz="2200" b="1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8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317144" y="544200"/>
            <a:ext cx="34710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Primera Adopción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8938729" y="1676399"/>
            <a:ext cx="1802313" cy="35385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r>
              <a:rPr lang="es-CL" sz="2800" i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Gracias.</a:t>
            </a: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ctr"/>
            <a:endParaRPr lang="es-CL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521" y="200096"/>
            <a:ext cx="10515600" cy="1325563"/>
          </a:xfrm>
        </p:spPr>
        <p:txBody>
          <a:bodyPr>
            <a:noAutofit/>
          </a:bodyPr>
          <a:lstStyle/>
          <a:p>
            <a:r>
              <a:rPr lang="es-CL" sz="2500" b="1" dirty="0">
                <a:solidFill>
                  <a:srgbClr val="0070C0"/>
                </a:solidFill>
                <a:latin typeface="Corbel" panose="020B0503020204020204" pitchFamily="34" charset="0"/>
                <a:cs typeface="Aharoni" panose="02010803020104030203" pitchFamily="2" charset="-79"/>
              </a:rPr>
              <a:t>PROPIEDAD, PLANTA Y EQUIPOS</a:t>
            </a:r>
            <a:r>
              <a:rPr lang="es-CL" sz="2500" b="1" dirty="0">
                <a:solidFill>
                  <a:srgbClr val="0070C0"/>
                </a:solidFill>
                <a:latin typeface="Corbel" panose="020B0503020204020204" pitchFamily="34" charset="0"/>
              </a:rPr>
              <a:t/>
            </a:r>
            <a:br>
              <a:rPr lang="es-CL" sz="2500" b="1" dirty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es-CL" sz="2500" b="1" dirty="0">
                <a:solidFill>
                  <a:srgbClr val="0070C0"/>
                </a:solidFill>
                <a:latin typeface="Corbel" panose="020B0503020204020204" pitchFamily="34" charset="0"/>
              </a:rPr>
              <a:t/>
            </a:r>
            <a:br>
              <a:rPr lang="es-CL" sz="2500" b="1" dirty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es-CL" sz="2500" b="1" dirty="0">
                <a:solidFill>
                  <a:srgbClr val="0070C0"/>
                </a:solidFill>
                <a:latin typeface="Corbel" panose="020B0503020204020204" pitchFamily="34" charset="0"/>
              </a:rPr>
              <a:t>Políticas específicas para el reconocimiento y medición de los activos</a:t>
            </a:r>
            <a:endParaRPr lang="es-PY" sz="2500" dirty="0">
              <a:latin typeface="Corbel" panose="020B0503020204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1" y="1849438"/>
            <a:ext cx="3010108" cy="4084387"/>
          </a:xfrm>
          <a:prstGeom prst="rect">
            <a:avLst/>
          </a:prstGeom>
        </p:spPr>
      </p:pic>
      <p:pic>
        <p:nvPicPr>
          <p:cNvPr id="5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03" y="2064204"/>
            <a:ext cx="3758144" cy="153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99" y="3599543"/>
            <a:ext cx="3552643" cy="22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900" y="1823381"/>
            <a:ext cx="1595972" cy="17761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745" y="3286101"/>
            <a:ext cx="1387975" cy="8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1160631" y="1149350"/>
            <a:ext cx="2442540" cy="52322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defPPr>
              <a:defRPr lang="es-PY"/>
            </a:defPPr>
            <a:lvl1pPr>
              <a:defRPr sz="2800" b="1">
                <a:solidFill>
                  <a:srgbClr val="0070C0"/>
                </a:solidFill>
                <a:latin typeface="Corbel" panose="020B0503020204020204" pitchFamily="34" charset="0"/>
              </a:defRPr>
            </a:lvl1pPr>
          </a:lstStyle>
          <a:p>
            <a:pPr algn="ctr"/>
            <a:r>
              <a:rPr lang="es-PY" altLang="es-PY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026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160631" y="2074829"/>
            <a:ext cx="64443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3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Reconocimiento y Valorización </a:t>
            </a:r>
          </a:p>
          <a:p>
            <a:pPr marL="342900" indent="-342900">
              <a:buFont typeface="+mj-lt"/>
              <a:buAutoNum type="arabicPeriod"/>
            </a:pPr>
            <a:endParaRPr lang="es-CL" sz="3000" dirty="0" smtClean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Políticas específicas sobre PPE</a:t>
            </a:r>
          </a:p>
          <a:p>
            <a:pPr marL="342900" indent="-342900">
              <a:buFont typeface="+mj-lt"/>
              <a:buAutoNum type="arabicPeriod"/>
            </a:pPr>
            <a:endParaRPr lang="es-CL" sz="300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Infraestructura Pública</a:t>
            </a:r>
          </a:p>
          <a:p>
            <a:pPr marL="342900" indent="-342900">
              <a:buFont typeface="+mj-lt"/>
              <a:buAutoNum type="arabicPeriod"/>
            </a:pPr>
            <a:endParaRPr lang="es-CL" sz="300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3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Primera Adopción</a:t>
            </a:r>
            <a:endParaRPr lang="es-CL" sz="30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9096">
            <a:off x="7855590" y="1091119"/>
            <a:ext cx="1396789" cy="19243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458">
            <a:off x="7809569" y="2161003"/>
            <a:ext cx="1403700" cy="19770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536">
            <a:off x="7731225" y="3206327"/>
            <a:ext cx="1521378" cy="1989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66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3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"/>
          <p:cNvSpPr>
            <a:spLocks noChangeArrowheads="1"/>
          </p:cNvSpPr>
          <p:nvPr/>
        </p:nvSpPr>
        <p:spPr bwMode="auto">
          <a:xfrm>
            <a:off x="341167" y="1619364"/>
            <a:ext cx="2345899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  <a:extLst/>
        </p:spPr>
        <p:txBody>
          <a:bodyPr wrap="none">
            <a:spAutoFit/>
          </a:bodyPr>
          <a:lstStyle/>
          <a:p>
            <a:r>
              <a:rPr lang="es-CL" altLang="es-CL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Reconocimiento</a:t>
            </a:r>
            <a:endParaRPr lang="es-CL" altLang="es-CL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84043" y="275636"/>
            <a:ext cx="5298299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1.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Reconocimiento y </a:t>
            </a: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Valorización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Marcador de texto 1"/>
          <p:cNvSpPr txBox="1">
            <a:spLocks/>
          </p:cNvSpPr>
          <p:nvPr/>
        </p:nvSpPr>
        <p:spPr>
          <a:xfrm>
            <a:off x="3113314" y="1619364"/>
            <a:ext cx="7030514" cy="2702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Condiciones copulativamente:</a:t>
            </a:r>
            <a:endParaRPr lang="es-CL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>
              <a:buBlip>
                <a:blip r:embed="rId6"/>
              </a:buBlip>
              <a:defRPr/>
            </a:pP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 </a:t>
            </a:r>
            <a:r>
              <a:rPr lang="es-ES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La entidad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tiene </a:t>
            </a:r>
            <a:r>
              <a:rPr lang="es-ES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el control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como resultado de los actos y contratos realizados en el transcurso de su gestión pasada</a:t>
            </a:r>
          </a:p>
          <a:p>
            <a:pPr algn="just">
              <a:buBlip>
                <a:blip r:embed="rId6"/>
              </a:buBlip>
              <a:defRPr/>
            </a:pPr>
            <a:endParaRPr lang="es-CL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>
              <a:buBlip>
                <a:blip r:embed="rId6"/>
              </a:buBlip>
              <a:defRPr/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Sea </a:t>
            </a:r>
            <a:r>
              <a:rPr lang="es-ES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probable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que la entidad </a:t>
            </a:r>
            <a:r>
              <a:rPr lang="es-ES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obtenga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a partir de los mismos, beneficios económicos o un potencial de servicio en el futuro; y</a:t>
            </a:r>
          </a:p>
          <a:p>
            <a:pPr algn="just">
              <a:buBlip>
                <a:blip r:embed="rId6"/>
              </a:buBlip>
              <a:defRPr/>
            </a:pPr>
            <a:endParaRPr lang="es-CL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 algn="just">
              <a:buBlip>
                <a:blip r:embed="rId6"/>
              </a:buBlip>
              <a:defRPr/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Su </a:t>
            </a:r>
            <a:r>
              <a:rPr lang="es-ES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valor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pueda medirse con </a:t>
            </a:r>
            <a:r>
              <a:rPr lang="es-ES" sz="2200" dirty="0" smtClean="0">
                <a:solidFill>
                  <a:srgbClr val="0070C0"/>
                </a:solidFill>
                <a:latin typeface="Corbel" panose="020B0503020204020204" pitchFamily="34" charset="0"/>
              </a:rPr>
              <a:t>fiabilidad.</a:t>
            </a: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Rectángulo 1"/>
          <p:cNvSpPr>
            <a:spLocks noChangeArrowheads="1"/>
          </p:cNvSpPr>
          <p:nvPr/>
        </p:nvSpPr>
        <p:spPr bwMode="auto">
          <a:xfrm>
            <a:off x="341167" y="5313837"/>
            <a:ext cx="2666114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  <a:extLst/>
        </p:spPr>
        <p:txBody>
          <a:bodyPr wrap="none">
            <a:spAutoFit/>
          </a:bodyPr>
          <a:lstStyle/>
          <a:p>
            <a:r>
              <a:rPr lang="es-CL" altLang="es-CL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Valorización inicial</a:t>
            </a:r>
            <a:endParaRPr lang="es-CL" altLang="es-CL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Marcador de texto 1"/>
          <p:cNvSpPr txBox="1">
            <a:spLocks/>
          </p:cNvSpPr>
          <p:nvPr/>
        </p:nvSpPr>
        <p:spPr>
          <a:xfrm>
            <a:off x="3396343" y="5389233"/>
            <a:ext cx="7164405" cy="1055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es-CL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Se medirá por su Costo.</a:t>
            </a: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25434" y="1854565"/>
            <a:ext cx="69064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contabilizarse por el valor de </a:t>
            </a:r>
            <a:r>
              <a:rPr lang="es-ES" sz="22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transacción acordado</a:t>
            </a:r>
            <a:r>
              <a:rPr lang="es-E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 cada una de las partes, </a:t>
            </a:r>
            <a:r>
              <a:rPr lang="es-ES" sz="22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</a:t>
            </a:r>
            <a:r>
              <a:rPr lang="es-E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</a:t>
            </a:r>
            <a:r>
              <a:rPr lang="es-ES" sz="22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inherentes</a:t>
            </a:r>
            <a:r>
              <a:rPr lang="es-ES" sz="2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operación hasta que los bienes estén en condiciones de ser usados, considerándose dicha transacción como de compraventa.</a:t>
            </a:r>
            <a:endParaRPr lang="es-CL" sz="2200" dirty="0">
              <a:latin typeface="Corbel" panose="020B0503020204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26228" y="3886335"/>
            <a:ext cx="6924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dirty="0">
                <a:latin typeface="Corbel" panose="020B0503020204020204" pitchFamily="34" charset="0"/>
              </a:rPr>
              <a:t>Deben contabilizarse por el valor de la </a:t>
            </a:r>
            <a:r>
              <a:rPr lang="es-CL" sz="2200" dirty="0">
                <a:solidFill>
                  <a:srgbClr val="0070C0"/>
                </a:solidFill>
                <a:latin typeface="Corbel" panose="020B0503020204020204" pitchFamily="34" charset="0"/>
              </a:rPr>
              <a:t>indemnización </a:t>
            </a:r>
            <a:r>
              <a:rPr lang="es-CL" sz="2200" dirty="0">
                <a:latin typeface="Corbel" panose="020B0503020204020204" pitchFamily="34" charset="0"/>
              </a:rPr>
              <a:t>que se pague al expropiado, más todos los gastos inherentes a la operación.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540328" y="1781015"/>
            <a:ext cx="2153238" cy="93089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latin typeface="Corbel" panose="020B0503020204020204" pitchFamily="34" charset="0"/>
              </a:rPr>
              <a:t>Permuta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53291" y="3733420"/>
            <a:ext cx="2165268" cy="84239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latin typeface="Corbel" panose="020B0503020204020204" pitchFamily="34" charset="0"/>
              </a:rPr>
              <a:t>Expropiación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01235" y="5529902"/>
            <a:ext cx="6924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dirty="0">
                <a:latin typeface="Corbel" panose="020B0503020204020204" pitchFamily="34" charset="0"/>
              </a:rPr>
              <a:t>Deben contabilizarse por el </a:t>
            </a:r>
            <a:r>
              <a:rPr lang="es-CL" sz="2200" dirty="0">
                <a:solidFill>
                  <a:srgbClr val="0070C0"/>
                </a:solidFill>
                <a:latin typeface="Corbel" panose="020B0503020204020204" pitchFamily="34" charset="0"/>
              </a:rPr>
              <a:t>valor asignado por el donante</a:t>
            </a:r>
            <a:r>
              <a:rPr lang="es-CL" sz="2200" dirty="0">
                <a:latin typeface="Corbel" panose="020B0503020204020204" pitchFamily="34" charset="0"/>
              </a:rPr>
              <a:t>, o al </a:t>
            </a:r>
            <a:r>
              <a:rPr lang="es-CL" sz="2200" dirty="0">
                <a:solidFill>
                  <a:srgbClr val="0070C0"/>
                </a:solidFill>
                <a:latin typeface="Corbel" panose="020B0503020204020204" pitchFamily="34" charset="0"/>
              </a:rPr>
              <a:t>valor de reposición</a:t>
            </a:r>
            <a:r>
              <a:rPr lang="es-CL" sz="2200" dirty="0">
                <a:latin typeface="Corbel" panose="020B0503020204020204" pitchFamily="34" charset="0"/>
              </a:rPr>
              <a:t> o al </a:t>
            </a:r>
            <a:r>
              <a:rPr lang="es-CL" sz="2200" dirty="0">
                <a:solidFill>
                  <a:srgbClr val="0070C0"/>
                </a:solidFill>
                <a:latin typeface="Corbel" panose="020B0503020204020204" pitchFamily="34" charset="0"/>
              </a:rPr>
              <a:t>valor de tasación</a:t>
            </a:r>
            <a:r>
              <a:rPr lang="es-CL" sz="22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28298" y="5387874"/>
            <a:ext cx="2165268" cy="84239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>
                <a:latin typeface="Corbel" panose="020B0503020204020204" pitchFamily="34" charset="0"/>
              </a:rPr>
              <a:t>Donación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3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"/>
          <p:cNvSpPr>
            <a:spLocks noChangeArrowheads="1"/>
          </p:cNvSpPr>
          <p:nvPr/>
        </p:nvSpPr>
        <p:spPr bwMode="auto">
          <a:xfrm>
            <a:off x="401155" y="1053307"/>
            <a:ext cx="4200189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  <a:extLst/>
        </p:spPr>
        <p:txBody>
          <a:bodyPr wrap="none">
            <a:spAutoFit/>
          </a:bodyPr>
          <a:lstStyle/>
          <a:p>
            <a:r>
              <a:rPr lang="es-CL" altLang="es-CL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Valorización inicial en caso de:</a:t>
            </a:r>
            <a:endParaRPr lang="es-CL" altLang="es-CL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84043" y="275636"/>
            <a:ext cx="5298299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1.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Reconocimiento y </a:t>
            </a:r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Valorización</a:t>
            </a:r>
            <a:endParaRPr lang="es-CL" sz="28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36274" y="1340567"/>
            <a:ext cx="3769558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 Umbral de </a:t>
            </a:r>
            <a:r>
              <a:rPr lang="es-CL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reconocimiento</a:t>
            </a:r>
            <a:endParaRPr lang="es-CL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riángulo isósceles 8"/>
          <p:cNvSpPr/>
          <p:nvPr/>
        </p:nvSpPr>
        <p:spPr>
          <a:xfrm rot="10800000">
            <a:off x="6227099" y="3884948"/>
            <a:ext cx="477141" cy="229867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>
              <a:latin typeface="Corbel" panose="020B0503020204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7789" y="5751285"/>
            <a:ext cx="9083508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000" i="1" dirty="0">
                <a:latin typeface="Corbel" panose="020B0503020204020204" pitchFamily="34" charset="0"/>
              </a:rPr>
              <a:t>Independiente cual sea el valor de los bienes muebles, individual o grupo homogéneo, debe mantenerse un </a:t>
            </a:r>
            <a:r>
              <a:rPr lang="es-CL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control administrativo</a:t>
            </a:r>
            <a:r>
              <a:rPr lang="es-CL" sz="2000" i="1" dirty="0">
                <a:latin typeface="Corbel" panose="020B0503020204020204" pitchFamily="34" charset="0"/>
              </a:rPr>
              <a:t>, que incluya el control físico de las especies.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36274" y="2334710"/>
            <a:ext cx="2392438" cy="28187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Criterio </a:t>
            </a:r>
            <a:r>
              <a:rPr lang="es-CL" b="1" dirty="0">
                <a:solidFill>
                  <a:srgbClr val="0070C0"/>
                </a:solidFill>
                <a:latin typeface="Corbel" panose="020B0503020204020204" pitchFamily="34" charset="0"/>
              </a:rPr>
              <a:t>General</a:t>
            </a:r>
          </a:p>
          <a:p>
            <a:pPr marL="87313" indent="0" algn="ctr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solidFill>
                  <a:srgbClr val="0070C0"/>
                </a:solidFill>
                <a:latin typeface="Corbel" panose="020B0503020204020204" pitchFamily="34" charset="0"/>
              </a:rPr>
              <a:t>Reconocer bienes de uso con un Valor individual </a:t>
            </a:r>
            <a:r>
              <a:rPr lang="es-CL" b="1" dirty="0">
                <a:solidFill>
                  <a:srgbClr val="0070C0"/>
                </a:solidFill>
                <a:latin typeface="Corbel" panose="020B0503020204020204" pitchFamily="34" charset="0"/>
              </a:rPr>
              <a:t>mayor o igual a </a:t>
            </a:r>
            <a:r>
              <a:rPr lang="es-CL" dirty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Corbel" panose="020B0503020204020204" pitchFamily="34" charset="0"/>
              </a:rPr>
              <a:t>3 </a:t>
            </a:r>
            <a:r>
              <a:rPr lang="es-CL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UTM             </a:t>
            </a:r>
            <a:r>
              <a:rPr lang="es-ES" altLang="es-CL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(~ US$ </a:t>
            </a:r>
            <a:r>
              <a:rPr lang="es-ES" altLang="es-CL" dirty="0" smtClean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190) </a:t>
            </a:r>
            <a:endParaRPr lang="es-CL" b="1" dirty="0">
              <a:solidFill>
                <a:srgbClr val="0070C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67743" y="2314980"/>
            <a:ext cx="6203160" cy="146895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Corbel" panose="020B0503020204020204" pitchFamily="34" charset="0"/>
              </a:rPr>
              <a:t>Criterio Excepcional</a:t>
            </a:r>
          </a:p>
          <a:p>
            <a:pPr algn="ctr"/>
            <a:r>
              <a:rPr lang="es-CL" sz="1600" dirty="0">
                <a:solidFill>
                  <a:srgbClr val="0070C0"/>
                </a:solidFill>
                <a:latin typeface="Corbel" panose="020B0503020204020204" pitchFamily="34" charset="0"/>
              </a:rPr>
              <a:t>ADOPTAR POLÍTICA CONTABLE DE GRUPO HOMOGÉNEO </a:t>
            </a:r>
          </a:p>
          <a:p>
            <a:pPr algn="ctr"/>
            <a:r>
              <a:rPr lang="es-CL" dirty="0">
                <a:solidFill>
                  <a:srgbClr val="0070C0"/>
                </a:solidFill>
                <a:latin typeface="Corbel" panose="020B0503020204020204" pitchFamily="34" charset="0"/>
              </a:rPr>
              <a:t>Reconocer un conjunto de bienes de uso de igual clase cuyo costo unitario de adquisición es menor a </a:t>
            </a:r>
            <a:r>
              <a:rPr lang="es-CL" b="1" dirty="0">
                <a:solidFill>
                  <a:srgbClr val="0070C0"/>
                </a:solidFill>
                <a:latin typeface="Corbel" panose="020B0503020204020204" pitchFamily="34" charset="0"/>
              </a:rPr>
              <a:t>3 UTM</a:t>
            </a:r>
            <a:r>
              <a:rPr lang="es-CL" dirty="0">
                <a:solidFill>
                  <a:srgbClr val="0070C0"/>
                </a:solidFill>
                <a:latin typeface="Corbel" panose="020B0503020204020204" pitchFamily="34" charset="0"/>
              </a:rPr>
              <a:t> como grupo.</a:t>
            </a:r>
            <a:endParaRPr lang="es-CL" dirty="0">
              <a:solidFill>
                <a:srgbClr val="0070C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67743" y="4251675"/>
            <a:ext cx="6203160" cy="88298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 algn="ctr"/>
            <a:r>
              <a:rPr lang="es-CL" dirty="0">
                <a:solidFill>
                  <a:srgbClr val="0070C0"/>
                </a:solidFill>
                <a:latin typeface="Corbel" panose="020B0503020204020204" pitchFamily="34" charset="0"/>
              </a:rPr>
              <a:t>Servicio debe formalizar ante la contraloría, si adopta política contable de grupo homogéneo, indicando a qué tipo de activo se le aplica el criterio.</a:t>
            </a:r>
            <a:endParaRPr lang="es-CL" dirty="0">
              <a:solidFill>
                <a:srgbClr val="0070C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7789" y="206375"/>
            <a:ext cx="52343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2. Políticas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específicas sobre PPE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4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19446" y="2939481"/>
            <a:ext cx="7683335" cy="3502834"/>
            <a:chOff x="1502230" y="1903949"/>
            <a:chExt cx="6122080" cy="4005942"/>
          </a:xfrm>
        </p:grpSpPr>
        <p:grpSp>
          <p:nvGrpSpPr>
            <p:cNvPr id="9" name="Grupo 8"/>
            <p:cNvGrpSpPr/>
            <p:nvPr/>
          </p:nvGrpSpPr>
          <p:grpSpPr>
            <a:xfrm>
              <a:off x="1502230" y="2079605"/>
              <a:ext cx="6122080" cy="3669590"/>
              <a:chOff x="0" y="-40358"/>
              <a:chExt cx="5451475" cy="3126458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3914775" y="1178476"/>
                <a:ext cx="1536700" cy="6556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s-CL" sz="2000" b="1" dirty="0"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Separación en componentes</a:t>
                </a:r>
                <a:endParaRPr lang="es-CL" sz="2000" dirty="0"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0" y="-40358"/>
                <a:ext cx="2794000" cy="3832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s-CL" sz="1600" b="1" dirty="0"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Costo significativo</a:t>
                </a:r>
                <a:endParaRPr lang="es-CL" sz="1600" dirty="0"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0" y="645441"/>
                <a:ext cx="2794000" cy="3832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s-CL" sz="1600" b="1" dirty="0"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Vida Útil distinta a la del activo principal</a:t>
                </a:r>
                <a:endParaRPr lang="es-CL" sz="1600" dirty="0"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Más 12"/>
              <p:cNvSpPr/>
              <p:nvPr/>
            </p:nvSpPr>
            <p:spPr>
              <a:xfrm>
                <a:off x="1257300" y="366041"/>
                <a:ext cx="279400" cy="279400"/>
              </a:xfrm>
              <a:prstGeom prst="mathPlus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 sz="1600">
                  <a:latin typeface="Corbel" panose="020B0503020204020204" pitchFamily="34" charset="0"/>
                </a:endParaRPr>
              </a:p>
            </p:txBody>
          </p:sp>
          <p:sp>
            <p:nvSpPr>
              <p:cNvPr id="14" name="Más 13"/>
              <p:cNvSpPr/>
              <p:nvPr/>
            </p:nvSpPr>
            <p:spPr>
              <a:xfrm>
                <a:off x="1257300" y="1051841"/>
                <a:ext cx="279400" cy="279400"/>
              </a:xfrm>
              <a:prstGeom prst="mathPlus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 sz="1600">
                  <a:latin typeface="Corbel" panose="020B0503020204020204" pitchFamily="34" charset="0"/>
                </a:endParaRP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0" y="1331241"/>
                <a:ext cx="2794000" cy="3832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s-CL" sz="1600" b="1"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Sustitución a intervalos regulares</a:t>
                </a:r>
                <a:endParaRPr lang="es-CL" sz="1600"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Más 15"/>
              <p:cNvSpPr/>
              <p:nvPr/>
            </p:nvSpPr>
            <p:spPr>
              <a:xfrm>
                <a:off x="1257300" y="1737641"/>
                <a:ext cx="279400" cy="279400"/>
              </a:xfrm>
              <a:prstGeom prst="mathPlus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 sz="1600">
                  <a:latin typeface="Corbel" panose="020B0503020204020204" pitchFamily="34" charset="0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0" y="2017041"/>
                <a:ext cx="2794000" cy="3832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s-CL" sz="1600" b="1"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Identificable y medible separadamente</a:t>
                </a:r>
                <a:endParaRPr lang="es-CL" sz="1600"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Más 17"/>
              <p:cNvSpPr/>
              <p:nvPr/>
            </p:nvSpPr>
            <p:spPr>
              <a:xfrm>
                <a:off x="1257300" y="2423441"/>
                <a:ext cx="279400" cy="279400"/>
              </a:xfrm>
              <a:prstGeom prst="mathPlus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L" sz="1600">
                  <a:latin typeface="Corbel" panose="020B0503020204020204" pitchFamily="34" charset="0"/>
                </a:endParaRP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0" y="2702841"/>
                <a:ext cx="2794000" cy="383259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s-CL" sz="1600" b="1"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practicable la separación del activo</a:t>
                </a:r>
                <a:endParaRPr lang="es-CL" sz="1600"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Cerrar llave 19"/>
            <p:cNvSpPr/>
            <p:nvPr/>
          </p:nvSpPr>
          <p:spPr>
            <a:xfrm>
              <a:off x="4639930" y="1903949"/>
              <a:ext cx="487242" cy="4005942"/>
            </a:xfrm>
            <a:prstGeom prst="rightBrace">
              <a:avLst>
                <a:gd name="adj1" fmla="val 32909"/>
                <a:gd name="adj2" fmla="val 5000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sz="1600">
                <a:latin typeface="Corbel" panose="020B0503020204020204" pitchFamily="34" charset="0"/>
              </a:endParaRPr>
            </a:p>
          </p:txBody>
        </p:sp>
        <p:sp>
          <p:nvSpPr>
            <p:cNvPr id="21" name="Igual que 20"/>
            <p:cNvSpPr/>
            <p:nvPr/>
          </p:nvSpPr>
          <p:spPr>
            <a:xfrm>
              <a:off x="5225143" y="3686619"/>
              <a:ext cx="555172" cy="451050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494088" y="1085746"/>
            <a:ext cx="1981633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Componente</a:t>
            </a:r>
            <a:r>
              <a:rPr lang="es-E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  <a:endParaRPr lang="es-CL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Marcador de texto 1"/>
          <p:cNvSpPr txBox="1">
            <a:spLocks/>
          </p:cNvSpPr>
          <p:nvPr/>
        </p:nvSpPr>
        <p:spPr>
          <a:xfrm>
            <a:off x="494088" y="1656894"/>
            <a:ext cx="9526470" cy="148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3"/>
              </a:buBlip>
            </a:pPr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Se </a:t>
            </a:r>
            <a:r>
              <a:rPr lang="es-CL" sz="2200" dirty="0">
                <a:solidFill>
                  <a:schemeClr val="tx1"/>
                </a:solidFill>
                <a:latin typeface="Corbel" panose="020B0503020204020204" pitchFamily="34" charset="0"/>
              </a:rPr>
              <a:t>requiere contar con el apoyo de especialistas.</a:t>
            </a:r>
          </a:p>
          <a:p>
            <a:pPr algn="just">
              <a:buBlip>
                <a:blip r:embed="rId3"/>
              </a:buBlip>
            </a:pPr>
            <a:endParaRPr lang="es-CL" sz="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CL" sz="2200" dirty="0" smtClean="0">
                <a:solidFill>
                  <a:schemeClr val="tx1"/>
                </a:solidFill>
                <a:latin typeface="Corbel" panose="020B0503020204020204" pitchFamily="34" charset="0"/>
              </a:rPr>
              <a:t>El servicio decidirá si separa por componentes en base a los siguientes criterios:</a:t>
            </a:r>
            <a:endParaRPr lang="es-CL" sz="2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25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/>
          <p:cNvSpPr/>
          <p:nvPr/>
        </p:nvSpPr>
        <p:spPr>
          <a:xfrm>
            <a:off x="387789" y="206375"/>
            <a:ext cx="52343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2. Políticas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específicas sobre PPE</a:t>
            </a:r>
          </a:p>
        </p:txBody>
      </p:sp>
    </p:spTree>
    <p:extLst>
      <p:ext uri="{BB962C8B-B14F-4D97-AF65-F5344CB8AC3E}">
        <p14:creationId xmlns:p14="http://schemas.microsoft.com/office/powerpoint/2010/main" val="23088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ángulo 1"/>
          <p:cNvSpPr>
            <a:spLocks noChangeArrowheads="1"/>
          </p:cNvSpPr>
          <p:nvPr/>
        </p:nvSpPr>
        <p:spPr bwMode="auto">
          <a:xfrm>
            <a:off x="312499" y="973379"/>
            <a:ext cx="6569106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  <a:extLst/>
        </p:spPr>
        <p:txBody>
          <a:bodyPr wrap="none">
            <a:spAutoFit/>
          </a:bodyPr>
          <a:lstStyle/>
          <a:p>
            <a:r>
              <a:rPr lang="es-CL" altLang="es-C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Terrenos y edificios se contabilizan por separado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8751" y="1679937"/>
            <a:ext cx="9484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3"/>
              </a:buBlip>
              <a:defRPr/>
            </a:pPr>
            <a:r>
              <a:rPr lang="es-ES" sz="2000" dirty="0">
                <a:latin typeface="Corbel" panose="020B0503020204020204" pitchFamily="34" charset="0"/>
              </a:rPr>
              <a:t>Los </a:t>
            </a:r>
            <a:r>
              <a:rPr lang="es-ES" sz="2000" dirty="0">
                <a:solidFill>
                  <a:srgbClr val="0070C0"/>
                </a:solidFill>
                <a:latin typeface="Corbel" panose="020B0503020204020204" pitchFamily="34" charset="0"/>
              </a:rPr>
              <a:t>terrenos </a:t>
            </a:r>
            <a:r>
              <a:rPr lang="es-ES" sz="2000" dirty="0">
                <a:latin typeface="Corbel" panose="020B0503020204020204" pitchFamily="34" charset="0"/>
              </a:rPr>
              <a:t>y los </a:t>
            </a:r>
            <a:r>
              <a:rPr lang="es-ES" sz="2000" dirty="0">
                <a:solidFill>
                  <a:srgbClr val="0070C0"/>
                </a:solidFill>
                <a:latin typeface="Corbel" panose="020B0503020204020204" pitchFamily="34" charset="0"/>
              </a:rPr>
              <a:t>edificios </a:t>
            </a:r>
            <a:r>
              <a:rPr lang="es-ES" sz="2000" dirty="0">
                <a:latin typeface="Corbel" panose="020B0503020204020204" pitchFamily="34" charset="0"/>
              </a:rPr>
              <a:t>se contabilizan por </a:t>
            </a:r>
            <a:r>
              <a:rPr lang="es-ES" sz="2000" dirty="0">
                <a:solidFill>
                  <a:srgbClr val="0070C0"/>
                </a:solidFill>
                <a:latin typeface="Corbel" panose="020B0503020204020204" pitchFamily="34" charset="0"/>
              </a:rPr>
              <a:t>separado</a:t>
            </a:r>
            <a:r>
              <a:rPr lang="es-ES" sz="2000" dirty="0">
                <a:latin typeface="Corbel" panose="020B0503020204020204" pitchFamily="34" charset="0"/>
              </a:rPr>
              <a:t>, aunque hayan sido adquiridos en forma conjunta. </a:t>
            </a:r>
            <a:endParaRPr lang="es-ES" sz="2000" i="1" dirty="0">
              <a:latin typeface="Corbel" panose="020B0503020204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8751" y="2599221"/>
            <a:ext cx="9481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3"/>
              </a:buBlip>
              <a:defRPr/>
            </a:pPr>
            <a:r>
              <a:rPr lang="es-ES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Excepto</a:t>
            </a:r>
            <a:r>
              <a:rPr lang="es-ES" sz="2000" dirty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es-ES" sz="2000" dirty="0">
                <a:latin typeface="Corbel" panose="020B0503020204020204" pitchFamily="34" charset="0"/>
              </a:rPr>
              <a:t>cuando los terrenos son parte de los </a:t>
            </a:r>
            <a:r>
              <a:rPr lang="es-ES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bienes comunes</a:t>
            </a:r>
            <a:r>
              <a:rPr lang="es-ES" sz="2000" i="1" dirty="0">
                <a:latin typeface="Corbel" panose="020B0503020204020204" pitchFamily="34" charset="0"/>
              </a:rPr>
              <a:t>, </a:t>
            </a:r>
            <a:r>
              <a:rPr lang="es-ES" sz="2000" dirty="0">
                <a:latin typeface="Corbel" panose="020B0503020204020204" pitchFamily="34" charset="0"/>
              </a:rPr>
              <a:t>conforme lo establecido en la ley N° 19.537, sobre Copropiedad Inmobiliarias, en cuyo caso deben ser contabilizados en la clase de edificaciones.</a:t>
            </a:r>
            <a:endParaRPr lang="es-CL" sz="2000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504" y="4460644"/>
            <a:ext cx="1187410" cy="88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3829282" y="4248449"/>
            <a:ext cx="4528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orbel" panose="020B0503020204020204" pitchFamily="34" charset="0"/>
              </a:rPr>
              <a:t>Valor de la Propiedad 	: $100.000.000</a:t>
            </a:r>
          </a:p>
          <a:p>
            <a:r>
              <a:rPr lang="es-CL" sz="1400" dirty="0">
                <a:latin typeface="Corbel" panose="020B0503020204020204" pitchFamily="34" charset="0"/>
              </a:rPr>
              <a:t> </a:t>
            </a:r>
          </a:p>
          <a:p>
            <a:r>
              <a:rPr lang="es-CL" sz="1400" dirty="0">
                <a:latin typeface="Corbel" panose="020B0503020204020204" pitchFamily="34" charset="0"/>
              </a:rPr>
              <a:t>- Terreno			XXX</a:t>
            </a:r>
          </a:p>
          <a:p>
            <a:r>
              <a:rPr lang="es-CL" sz="1400" dirty="0">
                <a:latin typeface="Corbel" panose="020B0503020204020204" pitchFamily="34" charset="0"/>
              </a:rPr>
              <a:t> - Edificaciones	</a:t>
            </a:r>
            <a:r>
              <a:rPr lang="es-CL" sz="1400" dirty="0" smtClean="0">
                <a:latin typeface="Corbel" panose="020B0503020204020204" pitchFamily="34" charset="0"/>
              </a:rPr>
              <a:t>	XXX</a:t>
            </a:r>
            <a:endParaRPr lang="es-CL" sz="1400" dirty="0">
              <a:latin typeface="Corbel" panose="020B05030202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5639" r="8370"/>
          <a:stretch/>
        </p:blipFill>
        <p:spPr>
          <a:xfrm>
            <a:off x="2146079" y="5729469"/>
            <a:ext cx="1363683" cy="87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uadroTexto 11"/>
          <p:cNvSpPr txBox="1"/>
          <p:nvPr/>
        </p:nvSpPr>
        <p:spPr>
          <a:xfrm>
            <a:off x="3964133" y="5863527"/>
            <a:ext cx="4528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orbel" panose="020B0503020204020204" pitchFamily="34" charset="0"/>
              </a:rPr>
              <a:t>Valor de la Propiedad 	: $</a:t>
            </a:r>
            <a:r>
              <a:rPr lang="es-CL" sz="1400" dirty="0" smtClean="0">
                <a:latin typeface="Corbel" panose="020B0503020204020204" pitchFamily="34" charset="0"/>
              </a:rPr>
              <a:t>100.000.000</a:t>
            </a:r>
          </a:p>
          <a:p>
            <a:r>
              <a:rPr lang="es-CL" sz="1400" dirty="0" smtClean="0">
                <a:latin typeface="Corbel" panose="020B0503020204020204" pitchFamily="34" charset="0"/>
              </a:rPr>
              <a:t>     </a:t>
            </a:r>
          </a:p>
          <a:p>
            <a:r>
              <a:rPr lang="es-CL" sz="1400" dirty="0" smtClean="0">
                <a:latin typeface="Corbel" panose="020B0503020204020204" pitchFamily="34" charset="0"/>
              </a:rPr>
              <a:t>- Edificaciones	   	  $100.000.000</a:t>
            </a:r>
            <a:endParaRPr lang="es-CL" sz="1400" dirty="0">
              <a:latin typeface="Corbel" panose="020B0503020204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3549" y="4554292"/>
            <a:ext cx="1655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Corbel" panose="020B0503020204020204" pitchFamily="34" charset="0"/>
              </a:rPr>
              <a:t>Rol Propiedad</a:t>
            </a:r>
          </a:p>
          <a:p>
            <a:pPr algn="ctr"/>
            <a:r>
              <a:rPr lang="es-CL" sz="1600" dirty="0">
                <a:latin typeface="Corbel" panose="020B0503020204020204" pitchFamily="34" charset="0"/>
              </a:rPr>
              <a:t>000123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22885" y="5666323"/>
            <a:ext cx="165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Corbel" panose="020B0503020204020204" pitchFamily="34" charset="0"/>
              </a:rPr>
              <a:t>Rol Propiedad</a:t>
            </a:r>
          </a:p>
          <a:p>
            <a:pPr algn="ctr"/>
            <a:r>
              <a:rPr lang="es-CL" sz="1600" dirty="0">
                <a:latin typeface="Corbel" panose="020B0503020204020204" pitchFamily="34" charset="0"/>
              </a:rPr>
              <a:t>000125</a:t>
            </a:r>
          </a:p>
          <a:p>
            <a:pPr algn="ctr"/>
            <a:r>
              <a:rPr lang="es-CL" sz="1600" dirty="0">
                <a:latin typeface="Corbel" panose="020B0503020204020204" pitchFamily="34" charset="0"/>
              </a:rPr>
              <a:t>Tercer piso</a:t>
            </a:r>
          </a:p>
        </p:txBody>
      </p:sp>
      <p:sp>
        <p:nvSpPr>
          <p:cNvPr id="15" name="Elipse 14"/>
          <p:cNvSpPr/>
          <p:nvPr/>
        </p:nvSpPr>
        <p:spPr>
          <a:xfrm>
            <a:off x="2071959" y="4511043"/>
            <a:ext cx="1538228" cy="814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orbel" panose="020B0503020204020204" pitchFamily="34" charset="0"/>
            </a:endParaRPr>
          </a:p>
        </p:txBody>
      </p:sp>
      <p:cxnSp>
        <p:nvCxnSpPr>
          <p:cNvPr id="16" name="Conector recto de flecha 15"/>
          <p:cNvCxnSpPr>
            <a:stCxn id="15" idx="2"/>
          </p:cNvCxnSpPr>
          <p:nvPr/>
        </p:nvCxnSpPr>
        <p:spPr>
          <a:xfrm flipH="1" flipV="1">
            <a:off x="1763270" y="4829498"/>
            <a:ext cx="308689" cy="88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rma libre 16"/>
          <p:cNvSpPr/>
          <p:nvPr/>
        </p:nvSpPr>
        <p:spPr>
          <a:xfrm>
            <a:off x="2233332" y="5814933"/>
            <a:ext cx="1189178" cy="407844"/>
          </a:xfrm>
          <a:custGeom>
            <a:avLst/>
            <a:gdLst>
              <a:gd name="connsiteX0" fmla="*/ 0 w 2070437"/>
              <a:gd name="connsiteY0" fmla="*/ 589110 h 632653"/>
              <a:gd name="connsiteX1" fmla="*/ 566057 w 2070437"/>
              <a:gd name="connsiteY1" fmla="*/ 1282 h 632653"/>
              <a:gd name="connsiteX2" fmla="*/ 2002972 w 2070437"/>
              <a:gd name="connsiteY2" fmla="*/ 436710 h 632653"/>
              <a:gd name="connsiteX3" fmla="*/ 1730829 w 2070437"/>
              <a:gd name="connsiteY3" fmla="*/ 610882 h 632653"/>
              <a:gd name="connsiteX4" fmla="*/ 805543 w 2070437"/>
              <a:gd name="connsiteY4" fmla="*/ 382282 h 632653"/>
              <a:gd name="connsiteX5" fmla="*/ 32657 w 2070437"/>
              <a:gd name="connsiteY5" fmla="*/ 632653 h 632653"/>
              <a:gd name="connsiteX6" fmla="*/ 32657 w 2070437"/>
              <a:gd name="connsiteY6" fmla="*/ 632653 h 632653"/>
              <a:gd name="connsiteX0" fmla="*/ 49146 w 2119583"/>
              <a:gd name="connsiteY0" fmla="*/ 589110 h 641311"/>
              <a:gd name="connsiteX1" fmla="*/ 615203 w 2119583"/>
              <a:gd name="connsiteY1" fmla="*/ 1282 h 641311"/>
              <a:gd name="connsiteX2" fmla="*/ 2052118 w 2119583"/>
              <a:gd name="connsiteY2" fmla="*/ 436710 h 641311"/>
              <a:gd name="connsiteX3" fmla="*/ 1779975 w 2119583"/>
              <a:gd name="connsiteY3" fmla="*/ 610882 h 641311"/>
              <a:gd name="connsiteX4" fmla="*/ 854689 w 2119583"/>
              <a:gd name="connsiteY4" fmla="*/ 382282 h 641311"/>
              <a:gd name="connsiteX5" fmla="*/ 81803 w 2119583"/>
              <a:gd name="connsiteY5" fmla="*/ 632653 h 641311"/>
              <a:gd name="connsiteX6" fmla="*/ 5603 w 2119583"/>
              <a:gd name="connsiteY6" fmla="*/ 578224 h 641311"/>
              <a:gd name="connsiteX0" fmla="*/ 19264 w 2119583"/>
              <a:gd name="connsiteY0" fmla="*/ 601258 h 641506"/>
              <a:gd name="connsiteX1" fmla="*/ 615203 w 2119583"/>
              <a:gd name="connsiteY1" fmla="*/ 1477 h 641506"/>
              <a:gd name="connsiteX2" fmla="*/ 2052118 w 2119583"/>
              <a:gd name="connsiteY2" fmla="*/ 436905 h 641506"/>
              <a:gd name="connsiteX3" fmla="*/ 1779975 w 2119583"/>
              <a:gd name="connsiteY3" fmla="*/ 611077 h 641506"/>
              <a:gd name="connsiteX4" fmla="*/ 854689 w 2119583"/>
              <a:gd name="connsiteY4" fmla="*/ 382477 h 641506"/>
              <a:gd name="connsiteX5" fmla="*/ 81803 w 2119583"/>
              <a:gd name="connsiteY5" fmla="*/ 632848 h 641506"/>
              <a:gd name="connsiteX6" fmla="*/ 5603 w 2119583"/>
              <a:gd name="connsiteY6" fmla="*/ 578419 h 641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9583" h="641506">
                <a:moveTo>
                  <a:pt x="19264" y="601258"/>
                </a:moveTo>
                <a:cubicBezTo>
                  <a:pt x="135378" y="320044"/>
                  <a:pt x="276394" y="28869"/>
                  <a:pt x="615203" y="1477"/>
                </a:cubicBezTo>
                <a:cubicBezTo>
                  <a:pt x="954012" y="-25915"/>
                  <a:pt x="1857989" y="335305"/>
                  <a:pt x="2052118" y="436905"/>
                </a:cubicBezTo>
                <a:cubicBezTo>
                  <a:pt x="2246247" y="538505"/>
                  <a:pt x="1979546" y="620148"/>
                  <a:pt x="1779975" y="611077"/>
                </a:cubicBezTo>
                <a:cubicBezTo>
                  <a:pt x="1580404" y="602006"/>
                  <a:pt x="1137718" y="378849"/>
                  <a:pt x="854689" y="382477"/>
                </a:cubicBezTo>
                <a:cubicBezTo>
                  <a:pt x="571660" y="386105"/>
                  <a:pt x="223317" y="600191"/>
                  <a:pt x="81803" y="632848"/>
                </a:cubicBezTo>
                <a:cubicBezTo>
                  <a:pt x="-59711" y="665505"/>
                  <a:pt x="31003" y="596562"/>
                  <a:pt x="5603" y="57841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Corbel" panose="020B0503020204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1828206" y="5970344"/>
            <a:ext cx="402376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6881" y="5571368"/>
            <a:ext cx="3863043" cy="105962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5385940" y="4695310"/>
            <a:ext cx="18432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orbel" panose="020B0503020204020204" pitchFamily="34" charset="0"/>
              </a:rPr>
              <a:t>$ 54.700.000</a:t>
            </a:r>
          </a:p>
          <a:p>
            <a:r>
              <a:rPr lang="es-CL" sz="1400" dirty="0">
                <a:latin typeface="Corbel" panose="020B0503020204020204" pitchFamily="34" charset="0"/>
              </a:rPr>
              <a:t>$ 45.300.000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881" y="4303090"/>
            <a:ext cx="3948172" cy="92472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22" name="CuadroTexto 21"/>
          <p:cNvSpPr txBox="1"/>
          <p:nvPr/>
        </p:nvSpPr>
        <p:spPr>
          <a:xfrm>
            <a:off x="7920350" y="4497889"/>
            <a:ext cx="166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i="1" dirty="0">
                <a:latin typeface="Corbel" panose="020B0503020204020204" pitchFamily="34" charset="0"/>
              </a:rPr>
              <a:t>Terreno 	 54,7 %</a:t>
            </a:r>
          </a:p>
          <a:p>
            <a:r>
              <a:rPr lang="es-CL" sz="1400" i="1" dirty="0">
                <a:latin typeface="Corbel" panose="020B0503020204020204" pitchFamily="34" charset="0"/>
              </a:rPr>
              <a:t>Construcción 45,3 %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24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55064" y="4047357"/>
            <a:ext cx="31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>
                <a:latin typeface="Corbel" panose="020B0503020204020204" pitchFamily="34" charset="0"/>
              </a:rPr>
              <a:t>Criterios de regularización</a:t>
            </a:r>
            <a:endParaRPr lang="es-CL" b="1" i="1" dirty="0">
              <a:latin typeface="Corbel" panose="020B0503020204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87789" y="206375"/>
            <a:ext cx="52343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2. Políticas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específicas sobre PPE</a:t>
            </a:r>
          </a:p>
        </p:txBody>
      </p:sp>
    </p:spTree>
    <p:extLst>
      <p:ext uri="{BB962C8B-B14F-4D97-AF65-F5344CB8AC3E}">
        <p14:creationId xmlns:p14="http://schemas.microsoft.com/office/powerpoint/2010/main" val="2550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7789" y="1126821"/>
            <a:ext cx="1914307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Depreciación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387789" y="1806140"/>
            <a:ext cx="2720131" cy="77787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CL" sz="2000" dirty="0">
                <a:solidFill>
                  <a:schemeClr val="bg1"/>
                </a:solidFill>
                <a:latin typeface="Corbel" panose="020B0503020204020204" pitchFamily="34" charset="0"/>
              </a:rPr>
              <a:t>Método de depreciación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87789" y="3123534"/>
            <a:ext cx="2720131" cy="77787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000" dirty="0">
                <a:solidFill>
                  <a:schemeClr val="bg1"/>
                </a:solidFill>
                <a:latin typeface="Corbel" panose="020B0503020204020204" pitchFamily="34" charset="0"/>
              </a:rPr>
              <a:t>Tabla de vida útil</a:t>
            </a:r>
            <a:endParaRPr lang="es-CL" sz="2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87789" y="4358656"/>
            <a:ext cx="2720131" cy="77787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bg1"/>
                </a:solidFill>
                <a:latin typeface="Corbel" panose="020B0503020204020204" pitchFamily="34" charset="0"/>
              </a:rPr>
              <a:t>Cuota de depreciación del primer año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387789" y="5764587"/>
            <a:ext cx="2720131" cy="77787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bg1"/>
                </a:solidFill>
                <a:latin typeface="Corbel" panose="020B0503020204020204" pitchFamily="34" charset="0"/>
              </a:rPr>
              <a:t>Valor residual 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313572" y="1815268"/>
            <a:ext cx="6683829" cy="8552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Corbel" panose="020B0503020204020204" pitchFamily="34" charset="0"/>
              </a:rPr>
              <a:t>Constante o lineal.</a:t>
            </a:r>
          </a:p>
          <a:p>
            <a:pPr algn="just">
              <a:defRPr/>
            </a:pPr>
            <a:r>
              <a:rPr lang="es-ES" sz="1600" i="1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1600" i="1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 particulares y debidamente fundamentados, las entidades podrán solicitar a la Contraloría General un cambio en el método de depreciación.</a:t>
            </a:r>
            <a:endParaRPr lang="es-CL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3313572" y="3150802"/>
            <a:ext cx="6683829" cy="7506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Corbel" panose="020B0503020204020204" pitchFamily="34" charset="0"/>
              </a:rPr>
              <a:t>La tabla de </a:t>
            </a:r>
            <a:r>
              <a:rPr lang="es-CL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vida útil proporcionada </a:t>
            </a:r>
            <a:r>
              <a:rPr lang="es-CL" sz="2000" dirty="0">
                <a:solidFill>
                  <a:schemeClr val="tx1"/>
                </a:solidFill>
                <a:latin typeface="Corbel" panose="020B0503020204020204" pitchFamily="34" charset="0"/>
              </a:rPr>
              <a:t>por Contraloría es </a:t>
            </a:r>
            <a:r>
              <a:rPr lang="es-CL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referencial</a:t>
            </a:r>
            <a:r>
              <a:rPr lang="es-CL" sz="200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313572" y="4372290"/>
            <a:ext cx="6683829" cy="10187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CL" sz="2000" dirty="0">
                <a:solidFill>
                  <a:schemeClr val="tx1"/>
                </a:solidFill>
                <a:latin typeface="Corbel" panose="020B0503020204020204" pitchFamily="34" charset="0"/>
              </a:rPr>
              <a:t>El primer año se calculará </a:t>
            </a:r>
            <a:r>
              <a:rPr lang="es-CL" sz="2000" dirty="0">
                <a:solidFill>
                  <a:srgbClr val="0070C0"/>
                </a:solidFill>
                <a:latin typeface="Corbel" panose="020B0503020204020204" pitchFamily="34" charset="0"/>
              </a:rPr>
              <a:t>a </a:t>
            </a:r>
            <a:r>
              <a:rPr lang="es-CL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contar de la fecha en que el bien está disponible para su uso </a:t>
            </a:r>
            <a:r>
              <a:rPr lang="es-CL" sz="2000" dirty="0">
                <a:solidFill>
                  <a:schemeClr val="tx1"/>
                </a:solidFill>
                <a:latin typeface="Corbel" panose="020B0503020204020204" pitchFamily="34" charset="0"/>
              </a:rPr>
              <a:t>o, si esto no fuera posible, a contar del </a:t>
            </a:r>
            <a:r>
              <a:rPr lang="es-CL" sz="2000" i="1" dirty="0">
                <a:solidFill>
                  <a:srgbClr val="0070C0"/>
                </a:solidFill>
                <a:latin typeface="Corbel" panose="020B0503020204020204" pitchFamily="34" charset="0"/>
              </a:rPr>
              <a:t>mes siguiente</a:t>
            </a:r>
            <a:r>
              <a:rPr lang="es-CL" sz="2000" i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endParaRPr lang="es-CL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313571" y="5764587"/>
            <a:ext cx="6683829" cy="7506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CL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Un peso ($1)</a:t>
            </a:r>
            <a:endParaRPr lang="es-CL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12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387789" y="206375"/>
            <a:ext cx="52343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2. Políticas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específicas sobre PPE</a:t>
            </a:r>
          </a:p>
        </p:txBody>
      </p:sp>
    </p:spTree>
    <p:extLst>
      <p:ext uri="{BB962C8B-B14F-4D97-AF65-F5344CB8AC3E}">
        <p14:creationId xmlns:p14="http://schemas.microsoft.com/office/powerpoint/2010/main" val="13938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7789" y="1114995"/>
            <a:ext cx="1459054" cy="46166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bg1"/>
                </a:solidFill>
                <a:latin typeface="Corbel" panose="020B0503020204020204" pitchFamily="34" charset="0"/>
              </a:rPr>
              <a:t>Deterioro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87785" y="2384428"/>
            <a:ext cx="9826321" cy="11079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Blip>
                <a:blip r:embed="rId3"/>
              </a:buBlip>
            </a:pPr>
            <a:r>
              <a:rPr lang="es-ES" altLang="es-CL" sz="2200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monto del Deterioro </a:t>
            </a:r>
            <a:r>
              <a:rPr lang="es-ES" altLang="es-CL" sz="22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S" altLang="es-CL" sz="2200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a 15 </a:t>
            </a:r>
            <a:r>
              <a:rPr lang="es-ES" altLang="es-CL" sz="2200" dirty="0" smtClean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UTM (~ US$ 954) </a:t>
            </a:r>
            <a:r>
              <a:rPr lang="es-ES" altLang="es-CL" sz="2200" dirty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solicitar autorización a la Contraloría para efectuar un ajuste por </a:t>
            </a:r>
            <a:r>
              <a:rPr lang="es-ES" altLang="es-CL" sz="2200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deterioro (o reversión).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CL" altLang="es-CL" sz="22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9" y="4644571"/>
            <a:ext cx="1631251" cy="2213429"/>
          </a:xfrm>
          <a:prstGeom prst="rect">
            <a:avLst/>
          </a:prstGeom>
        </p:spPr>
      </p:pic>
      <p:pic>
        <p:nvPicPr>
          <p:cNvPr id="5" name="Imagen 1" descr="C:\Users\sofia_balbuena\Desktop\LOGO Min de Hacienda BILINGÜE 2015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921" y="206375"/>
            <a:ext cx="1869079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img.freeflagicons.com/thumb/square_icon/paraguay/paraguay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110" y="2565351"/>
            <a:ext cx="2086700" cy="13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138" y="4116343"/>
            <a:ext cx="2034062" cy="235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139" y="4132809"/>
            <a:ext cx="1917811" cy="234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lecha derecha 11"/>
          <p:cNvSpPr/>
          <p:nvPr/>
        </p:nvSpPr>
        <p:spPr>
          <a:xfrm>
            <a:off x="5314950" y="5041212"/>
            <a:ext cx="542925" cy="3308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3614742" y="6400794"/>
            <a:ext cx="381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latin typeface="Corbel" panose="020B0503020204020204" pitchFamily="34" charset="0"/>
              </a:rPr>
              <a:t>Imágenes del Museo de Bellas Artes.</a:t>
            </a:r>
            <a:endParaRPr lang="es-CL" i="1" dirty="0">
              <a:latin typeface="Corbel" panose="020B0503020204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87789" y="206375"/>
            <a:ext cx="5234382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s-CL" sz="28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2. Políticas </a:t>
            </a:r>
            <a:r>
              <a:rPr lang="es-CL" sz="2800" b="1" dirty="0">
                <a:solidFill>
                  <a:srgbClr val="0070C0"/>
                </a:solidFill>
                <a:latin typeface="Corbel" panose="020B0503020204020204" pitchFamily="34" charset="0"/>
              </a:rPr>
              <a:t>específicas sobre PPE</a:t>
            </a:r>
          </a:p>
        </p:txBody>
      </p:sp>
      <p:sp>
        <p:nvSpPr>
          <p:cNvPr id="15" name="10 Rectángulo"/>
          <p:cNvSpPr>
            <a:spLocks noChangeArrowheads="1"/>
          </p:cNvSpPr>
          <p:nvPr/>
        </p:nvSpPr>
        <p:spPr bwMode="auto">
          <a:xfrm>
            <a:off x="387786" y="1823915"/>
            <a:ext cx="9826321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Blip>
                <a:blip r:embed="rId3"/>
              </a:buBlip>
            </a:pPr>
            <a:r>
              <a:rPr lang="es-ES" altLang="es-CL" sz="2200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mantienen los criterios de deterioro establecidos en la NICSP 21 y 26.</a:t>
            </a:r>
            <a:endParaRPr lang="es-CL" altLang="es-CL" sz="22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10 Rectángulo"/>
          <p:cNvSpPr>
            <a:spLocks noChangeArrowheads="1"/>
          </p:cNvSpPr>
          <p:nvPr/>
        </p:nvSpPr>
        <p:spPr bwMode="auto">
          <a:xfrm>
            <a:off x="401789" y="3283496"/>
            <a:ext cx="9826321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Blip>
                <a:blip r:embed="rId3"/>
              </a:buBlip>
            </a:pPr>
            <a:r>
              <a:rPr lang="es-ES" altLang="es-CL" sz="2200" dirty="0" smtClean="0">
                <a:solidFill>
                  <a:schemeClr val="tx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 deterioro al término de cada año.</a:t>
            </a:r>
            <a:endParaRPr lang="es-CL" altLang="es-CL" sz="2200" dirty="0">
              <a:solidFill>
                <a:schemeClr val="tx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2016.potx" id="{649CA73D-9296-4028-8083-98461AA802CB}" vid="{439099E9-B8F5-4D00-A9F4-50B1161D3A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916</Words>
  <Application>Microsoft Office PowerPoint</Application>
  <PresentationFormat>Panorámica</PresentationFormat>
  <Paragraphs>165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Aharoni</vt:lpstr>
      <vt:lpstr>Aparajita</vt:lpstr>
      <vt:lpstr>Arial</vt:lpstr>
      <vt:lpstr>Calibri</vt:lpstr>
      <vt:lpstr>Calibri Light</vt:lpstr>
      <vt:lpstr>Comic Sans MS</vt:lpstr>
      <vt:lpstr>Corbel</vt:lpstr>
      <vt:lpstr>Times New Roman</vt:lpstr>
      <vt:lpstr>Wingdings</vt:lpstr>
      <vt:lpstr>Tema de Office</vt:lpstr>
      <vt:lpstr>PROPIEDAD, PLANTA Y EQUIPOS  Políticas específicas para el reconocimiento y medición de los activos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PROPIEDAD, PLANTA Y EQUIPOS  Políticas específicas para el reconocimiento y medición de los activos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Notario</dc:creator>
  <cp:lastModifiedBy>Maria Teresa Aguero</cp:lastModifiedBy>
  <cp:revision>61</cp:revision>
  <dcterms:created xsi:type="dcterms:W3CDTF">2016-07-05T13:14:43Z</dcterms:created>
  <dcterms:modified xsi:type="dcterms:W3CDTF">2016-07-18T17:08:59Z</dcterms:modified>
</cp:coreProperties>
</file>