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1" r:id="rId4"/>
  </p:sldMasterIdLst>
  <p:notesMasterIdLst>
    <p:notesMasterId r:id="rId14"/>
  </p:notesMasterIdLst>
  <p:sldIdLst>
    <p:sldId id="591" r:id="rId5"/>
    <p:sldId id="1155" r:id="rId6"/>
    <p:sldId id="641" r:id="rId7"/>
    <p:sldId id="1156" r:id="rId8"/>
    <p:sldId id="1157" r:id="rId9"/>
    <p:sldId id="1158" r:id="rId10"/>
    <p:sldId id="1159" r:id="rId11"/>
    <p:sldId id="1160" r:id="rId12"/>
    <p:sldId id="590" r:id="rId13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Megan Hartman" initials="MH" lastIdx="5" clrIdx="6">
    <p:extLst>
      <p:ext uri="{19B8F6BF-5375-455C-9EA6-DF929625EA0E}">
        <p15:presenceInfo xmlns:p15="http://schemas.microsoft.com/office/powerpoint/2012/main" userId="S::MeganHartman@ifac.org::56d6b706-209a-4a47-89d9-1ca5f4a96e4e" providerId="AD"/>
      </p:ext>
    </p:extLst>
  </p:cmAuthor>
  <p:cmAuthor id="1" name="Megan Zietsman" initials="MZ" lastIdx="79" clrIdx="0">
    <p:extLst>
      <p:ext uri="{19B8F6BF-5375-455C-9EA6-DF929625EA0E}">
        <p15:presenceInfo xmlns:p15="http://schemas.microsoft.com/office/powerpoint/2012/main" userId="Megan Zietsman" providerId="None"/>
      </p:ext>
    </p:extLst>
  </p:cmAuthor>
  <p:cmAuthor id="8" name="Eileen Zhou" initials="EZ" lastIdx="7" clrIdx="7">
    <p:extLst>
      <p:ext uri="{19B8F6BF-5375-455C-9EA6-DF929625EA0E}">
        <p15:presenceInfo xmlns:p15="http://schemas.microsoft.com/office/powerpoint/2012/main" userId="S::EileenZhou@ipsasb.org::1f9cc641-096c-4f79-8ec5-067b1e63ebe0" providerId="AD"/>
      </p:ext>
    </p:extLst>
  </p:cmAuthor>
  <p:cmAuthor id="2" name="Dan Montgomery" initials="DM" lastIdx="2" clrIdx="1">
    <p:extLst>
      <p:ext uri="{19B8F6BF-5375-455C-9EA6-DF929625EA0E}">
        <p15:presenceInfo xmlns:p15="http://schemas.microsoft.com/office/powerpoint/2012/main" userId="8ba5e3d143c5e0b2" providerId="Windows Live"/>
      </p:ext>
    </p:extLst>
  </p:cmAuthor>
  <p:cmAuthor id="9" name="Thomas Müller-Marqués Berger" initials="TMB" lastIdx="2" clrIdx="8">
    <p:extLst>
      <p:ext uri="{19B8F6BF-5375-455C-9EA6-DF929625EA0E}">
        <p15:presenceInfo xmlns:p15="http://schemas.microsoft.com/office/powerpoint/2012/main" userId="S::Thomas.Mueller-Marques.Berger@de.ey.com::011cf6de-1353-4e3f-b9be-ba09da4d10c9" providerId="AD"/>
      </p:ext>
    </p:extLst>
  </p:cmAuthor>
  <p:cmAuthor id="3" name="Natalie Klonaridis" initials="NK" lastIdx="115" clrIdx="2">
    <p:extLst>
      <p:ext uri="{19B8F6BF-5375-455C-9EA6-DF929625EA0E}">
        <p15:presenceInfo xmlns:p15="http://schemas.microsoft.com/office/powerpoint/2012/main" userId="S-1-5-21-1801674531-1972579041-839522115-13323" providerId="AD"/>
      </p:ext>
    </p:extLst>
  </p:cmAuthor>
  <p:cmAuthor id="4" name="James Grosvenor" initials="JG" lastIdx="10" clrIdx="3">
    <p:extLst>
      <p:ext uri="{19B8F6BF-5375-455C-9EA6-DF929625EA0E}">
        <p15:presenceInfo xmlns:p15="http://schemas.microsoft.com/office/powerpoint/2012/main" userId="S-1-5-21-1801674531-1972579041-839522115-17641" providerId="AD"/>
      </p:ext>
    </p:extLst>
  </p:cmAuthor>
  <p:cmAuthor id="5" name="Joy Thurgood" initials="JT" lastIdx="20" clrIdx="4">
    <p:extLst>
      <p:ext uri="{19B8F6BF-5375-455C-9EA6-DF929625EA0E}">
        <p15:presenceInfo xmlns:p15="http://schemas.microsoft.com/office/powerpoint/2012/main" userId="S-1-5-21-1801674531-1972579041-839522115-17607" providerId="AD"/>
      </p:ext>
    </p:extLst>
  </p:cmAuthor>
  <p:cmAuthor id="6" name="BJ" initials="BJ" lastIdx="14" clrIdx="5">
    <p:extLst>
      <p:ext uri="{19B8F6BF-5375-455C-9EA6-DF929625EA0E}">
        <p15:presenceInfo xmlns:p15="http://schemas.microsoft.com/office/powerpoint/2012/main" userId="BJ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3862"/>
    <a:srgbClr val="4A4A4A"/>
    <a:srgbClr val="289DD8"/>
    <a:srgbClr val="00AA55"/>
    <a:srgbClr val="0B5494"/>
    <a:srgbClr val="E65722"/>
    <a:srgbClr val="F2A437"/>
    <a:srgbClr val="F5F5F5"/>
    <a:srgbClr val="FFFFFF"/>
    <a:srgbClr val="838383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953" autoAdjust="0"/>
  </p:normalViewPr>
  <p:slideViewPr>
    <p:cSldViewPr snapToGrid="0">
      <p:cViewPr varScale="1">
        <p:scale>
          <a:sx n="81" d="100"/>
          <a:sy n="81" d="100"/>
        </p:scale>
        <p:origin x="17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5EABA9-229E-4923-B07B-812DF5204AEF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3F83F328-C523-4202-BD22-A0ADFF9BC5B3}">
      <dgm:prSet/>
      <dgm:spPr/>
      <dgm:t>
        <a:bodyPr/>
        <a:lstStyle/>
        <a:p>
          <a:r>
            <a:rPr lang="es-AR" noProof="0" dirty="0"/>
            <a:t>Definición</a:t>
          </a:r>
        </a:p>
      </dgm:t>
    </dgm:pt>
    <dgm:pt modelId="{324BE261-6AD2-431F-8493-DC0DBDA625FB}" type="parTrans" cxnId="{943C75AE-A5A3-4667-8AA1-A8F29B2ABCB7}">
      <dgm:prSet/>
      <dgm:spPr/>
      <dgm:t>
        <a:bodyPr/>
        <a:lstStyle/>
        <a:p>
          <a:endParaRPr lang="es-AR" noProof="0" dirty="0"/>
        </a:p>
      </dgm:t>
    </dgm:pt>
    <dgm:pt modelId="{8BF33607-79FB-43AE-AA12-A02ABFE8BE91}" type="sibTrans" cxnId="{943C75AE-A5A3-4667-8AA1-A8F29B2ABCB7}">
      <dgm:prSet/>
      <dgm:spPr/>
      <dgm:t>
        <a:bodyPr/>
        <a:lstStyle/>
        <a:p>
          <a:endParaRPr lang="es-AR" noProof="0" dirty="0"/>
        </a:p>
      </dgm:t>
    </dgm:pt>
    <dgm:pt modelId="{C3D31460-7CC8-4EA1-993E-A30EE8351DE0}">
      <dgm:prSet/>
      <dgm:spPr/>
      <dgm:t>
        <a:bodyPr/>
        <a:lstStyle/>
        <a:p>
          <a:r>
            <a:rPr lang="es-AR" noProof="0" dirty="0"/>
            <a:t>Reconocimientos de gastos</a:t>
          </a:r>
        </a:p>
      </dgm:t>
    </dgm:pt>
    <dgm:pt modelId="{6C7D18BE-0B01-4A99-9613-CD258CE3C975}" type="parTrans" cxnId="{6CA6F05C-4732-4501-A2BD-74A5DA2815F3}">
      <dgm:prSet/>
      <dgm:spPr/>
      <dgm:t>
        <a:bodyPr/>
        <a:lstStyle/>
        <a:p>
          <a:endParaRPr lang="es-AR" noProof="0" dirty="0"/>
        </a:p>
      </dgm:t>
    </dgm:pt>
    <dgm:pt modelId="{8FD2F68C-C41C-4230-8F43-1A49BC8A9F10}" type="sibTrans" cxnId="{6CA6F05C-4732-4501-A2BD-74A5DA2815F3}">
      <dgm:prSet/>
      <dgm:spPr/>
      <dgm:t>
        <a:bodyPr/>
        <a:lstStyle/>
        <a:p>
          <a:endParaRPr lang="es-AR" noProof="0" dirty="0"/>
        </a:p>
      </dgm:t>
    </dgm:pt>
    <dgm:pt modelId="{A00F64AD-AD54-4483-B264-70C02ADDF40C}">
      <dgm:prSet/>
      <dgm:spPr/>
      <dgm:t>
        <a:bodyPr/>
        <a:lstStyle/>
        <a:p>
          <a:r>
            <a:rPr lang="es-AR" noProof="0" dirty="0"/>
            <a:t>Medición</a:t>
          </a:r>
        </a:p>
      </dgm:t>
    </dgm:pt>
    <dgm:pt modelId="{035E5323-FA63-43EF-BD01-E213C6890B94}" type="parTrans" cxnId="{F90360FB-0F1D-4C40-8A69-0242364056B4}">
      <dgm:prSet/>
      <dgm:spPr/>
      <dgm:t>
        <a:bodyPr/>
        <a:lstStyle/>
        <a:p>
          <a:endParaRPr lang="es-AR" noProof="0" dirty="0"/>
        </a:p>
      </dgm:t>
    </dgm:pt>
    <dgm:pt modelId="{5A1F7FB6-B96A-44F4-B83B-EFD9C91EBA54}" type="sibTrans" cxnId="{F90360FB-0F1D-4C40-8A69-0242364056B4}">
      <dgm:prSet/>
      <dgm:spPr/>
      <dgm:t>
        <a:bodyPr/>
        <a:lstStyle/>
        <a:p>
          <a:endParaRPr lang="es-AR" noProof="0" dirty="0"/>
        </a:p>
      </dgm:t>
    </dgm:pt>
    <dgm:pt modelId="{A1F44F3E-9400-4A57-959A-C363710D5C58}">
      <dgm:prSet/>
      <dgm:spPr/>
      <dgm:t>
        <a:bodyPr/>
        <a:lstStyle/>
        <a:p>
          <a:r>
            <a:rPr lang="es-AR" noProof="0" dirty="0"/>
            <a:t>Costos de inventarios</a:t>
          </a:r>
        </a:p>
      </dgm:t>
    </dgm:pt>
    <dgm:pt modelId="{C7440795-D9DE-4B8A-8CEC-CD10A382231E}" type="parTrans" cxnId="{276B903A-A670-42C5-BBEA-CE59585FD703}">
      <dgm:prSet/>
      <dgm:spPr/>
      <dgm:t>
        <a:bodyPr/>
        <a:lstStyle/>
        <a:p>
          <a:endParaRPr lang="es-AR" noProof="0" dirty="0"/>
        </a:p>
      </dgm:t>
    </dgm:pt>
    <dgm:pt modelId="{781FD77D-A415-4AE0-A3DD-1CAD2502294E}" type="sibTrans" cxnId="{276B903A-A670-42C5-BBEA-CE59585FD703}">
      <dgm:prSet/>
      <dgm:spPr/>
      <dgm:t>
        <a:bodyPr/>
        <a:lstStyle/>
        <a:p>
          <a:endParaRPr lang="es-AR" noProof="0" dirty="0"/>
        </a:p>
      </dgm:t>
    </dgm:pt>
    <dgm:pt modelId="{FDDE4954-2F39-489C-8FD6-EE7857E4B979}">
      <dgm:prSet/>
      <dgm:spPr/>
      <dgm:t>
        <a:bodyPr/>
        <a:lstStyle/>
        <a:p>
          <a:r>
            <a:rPr lang="es-AR" noProof="0" dirty="0"/>
            <a:t>Revelaciones</a:t>
          </a:r>
        </a:p>
      </dgm:t>
    </dgm:pt>
    <dgm:pt modelId="{48362EF2-4785-4FD8-B28F-6BA9CBDFAB04}" type="parTrans" cxnId="{04C21299-1F70-4921-8C69-804F3037DED3}">
      <dgm:prSet/>
      <dgm:spPr/>
      <dgm:t>
        <a:bodyPr/>
        <a:lstStyle/>
        <a:p>
          <a:endParaRPr lang="en-US"/>
        </a:p>
      </dgm:t>
    </dgm:pt>
    <dgm:pt modelId="{0F0299AE-4495-4CD3-BD18-4D4744778E14}" type="sibTrans" cxnId="{04C21299-1F70-4921-8C69-804F3037DED3}">
      <dgm:prSet/>
      <dgm:spPr/>
      <dgm:t>
        <a:bodyPr/>
        <a:lstStyle/>
        <a:p>
          <a:endParaRPr lang="en-US"/>
        </a:p>
      </dgm:t>
    </dgm:pt>
    <dgm:pt modelId="{559F9B2F-C8C1-42F6-A005-769CEDAAF9B0}" type="pres">
      <dgm:prSet presAssocID="{125EABA9-229E-4923-B07B-812DF5204AEF}" presName="Name0" presStyleCnt="0">
        <dgm:presLayoutVars>
          <dgm:chMax val="7"/>
          <dgm:chPref val="7"/>
          <dgm:dir/>
        </dgm:presLayoutVars>
      </dgm:prSet>
      <dgm:spPr/>
    </dgm:pt>
    <dgm:pt modelId="{8FBA5347-9E63-4B5D-9AA1-6AAC66F99D99}" type="pres">
      <dgm:prSet presAssocID="{125EABA9-229E-4923-B07B-812DF5204AEF}" presName="Name1" presStyleCnt="0"/>
      <dgm:spPr/>
    </dgm:pt>
    <dgm:pt modelId="{05BE6955-6C9E-480F-9E58-9928E9682ED1}" type="pres">
      <dgm:prSet presAssocID="{125EABA9-229E-4923-B07B-812DF5204AEF}" presName="cycle" presStyleCnt="0"/>
      <dgm:spPr/>
    </dgm:pt>
    <dgm:pt modelId="{0A9BD826-5199-45DC-BA33-FD5162B5B16F}" type="pres">
      <dgm:prSet presAssocID="{125EABA9-229E-4923-B07B-812DF5204AEF}" presName="srcNode" presStyleLbl="node1" presStyleIdx="0" presStyleCnt="5"/>
      <dgm:spPr/>
    </dgm:pt>
    <dgm:pt modelId="{BDF83C0B-1186-450D-990A-2675C920A2B0}" type="pres">
      <dgm:prSet presAssocID="{125EABA9-229E-4923-B07B-812DF5204AEF}" presName="conn" presStyleLbl="parChTrans1D2" presStyleIdx="0" presStyleCnt="1"/>
      <dgm:spPr/>
    </dgm:pt>
    <dgm:pt modelId="{FA3925A9-947C-460F-9CAF-B8B8949A71CF}" type="pres">
      <dgm:prSet presAssocID="{125EABA9-229E-4923-B07B-812DF5204AEF}" presName="extraNode" presStyleLbl="node1" presStyleIdx="0" presStyleCnt="5"/>
      <dgm:spPr/>
    </dgm:pt>
    <dgm:pt modelId="{B2B07ACC-D971-4C41-B613-942D652B53BF}" type="pres">
      <dgm:prSet presAssocID="{125EABA9-229E-4923-B07B-812DF5204AEF}" presName="dstNode" presStyleLbl="node1" presStyleIdx="0" presStyleCnt="5"/>
      <dgm:spPr/>
    </dgm:pt>
    <dgm:pt modelId="{82946234-033D-4EE6-AF4E-CB10A3EE415D}" type="pres">
      <dgm:prSet presAssocID="{3F83F328-C523-4202-BD22-A0ADFF9BC5B3}" presName="text_1" presStyleLbl="node1" presStyleIdx="0" presStyleCnt="5">
        <dgm:presLayoutVars>
          <dgm:bulletEnabled val="1"/>
        </dgm:presLayoutVars>
      </dgm:prSet>
      <dgm:spPr/>
    </dgm:pt>
    <dgm:pt modelId="{B12FB32B-5FE0-4DA0-B320-8DDE4EE05259}" type="pres">
      <dgm:prSet presAssocID="{3F83F328-C523-4202-BD22-A0ADFF9BC5B3}" presName="accent_1" presStyleCnt="0"/>
      <dgm:spPr/>
    </dgm:pt>
    <dgm:pt modelId="{5A067796-7F97-4FB3-BD9D-0ABB57F5BF7D}" type="pres">
      <dgm:prSet presAssocID="{3F83F328-C523-4202-BD22-A0ADFF9BC5B3}" presName="accentRepeatNode" presStyleLbl="solidFgAcc1" presStyleIdx="0" presStyleCnt="5"/>
      <dgm:spPr/>
    </dgm:pt>
    <dgm:pt modelId="{08CE46D1-8413-4E9E-B2A8-169A770F6C70}" type="pres">
      <dgm:prSet presAssocID="{A00F64AD-AD54-4483-B264-70C02ADDF40C}" presName="text_2" presStyleLbl="node1" presStyleIdx="1" presStyleCnt="5">
        <dgm:presLayoutVars>
          <dgm:bulletEnabled val="1"/>
        </dgm:presLayoutVars>
      </dgm:prSet>
      <dgm:spPr/>
    </dgm:pt>
    <dgm:pt modelId="{A3E70E75-B7CD-4EB1-AF98-980D0FC3D567}" type="pres">
      <dgm:prSet presAssocID="{A00F64AD-AD54-4483-B264-70C02ADDF40C}" presName="accent_2" presStyleCnt="0"/>
      <dgm:spPr/>
    </dgm:pt>
    <dgm:pt modelId="{71D98A9E-0633-4041-8C0F-572F41FAEBB5}" type="pres">
      <dgm:prSet presAssocID="{A00F64AD-AD54-4483-B264-70C02ADDF40C}" presName="accentRepeatNode" presStyleLbl="solidFgAcc1" presStyleIdx="1" presStyleCnt="5"/>
      <dgm:spPr/>
    </dgm:pt>
    <dgm:pt modelId="{3083EEDB-B31C-4C80-A6B2-60437AB641C6}" type="pres">
      <dgm:prSet presAssocID="{A1F44F3E-9400-4A57-959A-C363710D5C58}" presName="text_3" presStyleLbl="node1" presStyleIdx="2" presStyleCnt="5">
        <dgm:presLayoutVars>
          <dgm:bulletEnabled val="1"/>
        </dgm:presLayoutVars>
      </dgm:prSet>
      <dgm:spPr/>
    </dgm:pt>
    <dgm:pt modelId="{25CB398D-54F9-4F65-A5B0-3C4A0CC17B70}" type="pres">
      <dgm:prSet presAssocID="{A1F44F3E-9400-4A57-959A-C363710D5C58}" presName="accent_3" presStyleCnt="0"/>
      <dgm:spPr/>
    </dgm:pt>
    <dgm:pt modelId="{D4785258-C1A4-472B-9C55-F092F1CE0B47}" type="pres">
      <dgm:prSet presAssocID="{A1F44F3E-9400-4A57-959A-C363710D5C58}" presName="accentRepeatNode" presStyleLbl="solidFgAcc1" presStyleIdx="2" presStyleCnt="5"/>
      <dgm:spPr/>
    </dgm:pt>
    <dgm:pt modelId="{7EA5E095-E704-4E36-B622-4CC44C5CA6A1}" type="pres">
      <dgm:prSet presAssocID="{C3D31460-7CC8-4EA1-993E-A30EE8351DE0}" presName="text_4" presStyleLbl="node1" presStyleIdx="3" presStyleCnt="5">
        <dgm:presLayoutVars>
          <dgm:bulletEnabled val="1"/>
        </dgm:presLayoutVars>
      </dgm:prSet>
      <dgm:spPr/>
    </dgm:pt>
    <dgm:pt modelId="{2533E2E8-CC73-42D3-98AD-09263234D3FC}" type="pres">
      <dgm:prSet presAssocID="{C3D31460-7CC8-4EA1-993E-A30EE8351DE0}" presName="accent_4" presStyleCnt="0"/>
      <dgm:spPr/>
    </dgm:pt>
    <dgm:pt modelId="{EEB94D3F-5E59-4CFD-AB80-A891F849439C}" type="pres">
      <dgm:prSet presAssocID="{C3D31460-7CC8-4EA1-993E-A30EE8351DE0}" presName="accentRepeatNode" presStyleLbl="solidFgAcc1" presStyleIdx="3" presStyleCnt="5"/>
      <dgm:spPr/>
    </dgm:pt>
    <dgm:pt modelId="{0B239256-4514-4EB6-BD1E-FFDC63938A9B}" type="pres">
      <dgm:prSet presAssocID="{FDDE4954-2F39-489C-8FD6-EE7857E4B979}" presName="text_5" presStyleLbl="node1" presStyleIdx="4" presStyleCnt="5">
        <dgm:presLayoutVars>
          <dgm:bulletEnabled val="1"/>
        </dgm:presLayoutVars>
      </dgm:prSet>
      <dgm:spPr/>
    </dgm:pt>
    <dgm:pt modelId="{9DA0187F-C52D-47D2-BFA9-70B0A71EC1D0}" type="pres">
      <dgm:prSet presAssocID="{FDDE4954-2F39-489C-8FD6-EE7857E4B979}" presName="accent_5" presStyleCnt="0"/>
      <dgm:spPr/>
    </dgm:pt>
    <dgm:pt modelId="{F73B2E4D-C226-43DD-B409-6EA65AF72571}" type="pres">
      <dgm:prSet presAssocID="{FDDE4954-2F39-489C-8FD6-EE7857E4B979}" presName="accentRepeatNode" presStyleLbl="solidFgAcc1" presStyleIdx="4" presStyleCnt="5"/>
      <dgm:spPr/>
    </dgm:pt>
  </dgm:ptLst>
  <dgm:cxnLst>
    <dgm:cxn modelId="{6296080D-3012-4A24-817E-0B09B74F95DA}" type="presOf" srcId="{8BF33607-79FB-43AE-AA12-A02ABFE8BE91}" destId="{BDF83C0B-1186-450D-990A-2675C920A2B0}" srcOrd="0" destOrd="0" presId="urn:microsoft.com/office/officeart/2008/layout/VerticalCurvedList"/>
    <dgm:cxn modelId="{276B903A-A670-42C5-BBEA-CE59585FD703}" srcId="{125EABA9-229E-4923-B07B-812DF5204AEF}" destId="{A1F44F3E-9400-4A57-959A-C363710D5C58}" srcOrd="2" destOrd="0" parTransId="{C7440795-D9DE-4B8A-8CEC-CD10A382231E}" sibTransId="{781FD77D-A415-4AE0-A3DD-1CAD2502294E}"/>
    <dgm:cxn modelId="{723C653C-CC50-49E5-9FC8-6B998EA4E64C}" type="presOf" srcId="{A1F44F3E-9400-4A57-959A-C363710D5C58}" destId="{3083EEDB-B31C-4C80-A6B2-60437AB641C6}" srcOrd="0" destOrd="0" presId="urn:microsoft.com/office/officeart/2008/layout/VerticalCurvedList"/>
    <dgm:cxn modelId="{6CA6F05C-4732-4501-A2BD-74A5DA2815F3}" srcId="{125EABA9-229E-4923-B07B-812DF5204AEF}" destId="{C3D31460-7CC8-4EA1-993E-A30EE8351DE0}" srcOrd="3" destOrd="0" parTransId="{6C7D18BE-0B01-4A99-9613-CD258CE3C975}" sibTransId="{8FD2F68C-C41C-4230-8F43-1A49BC8A9F10}"/>
    <dgm:cxn modelId="{54F32980-3D6D-45B1-94A2-A6CB829B868F}" type="presOf" srcId="{C3D31460-7CC8-4EA1-993E-A30EE8351DE0}" destId="{7EA5E095-E704-4E36-B622-4CC44C5CA6A1}" srcOrd="0" destOrd="0" presId="urn:microsoft.com/office/officeart/2008/layout/VerticalCurvedList"/>
    <dgm:cxn modelId="{04C21299-1F70-4921-8C69-804F3037DED3}" srcId="{125EABA9-229E-4923-B07B-812DF5204AEF}" destId="{FDDE4954-2F39-489C-8FD6-EE7857E4B979}" srcOrd="4" destOrd="0" parTransId="{48362EF2-4785-4FD8-B28F-6BA9CBDFAB04}" sibTransId="{0F0299AE-4495-4CD3-BD18-4D4744778E14}"/>
    <dgm:cxn modelId="{943C75AE-A5A3-4667-8AA1-A8F29B2ABCB7}" srcId="{125EABA9-229E-4923-B07B-812DF5204AEF}" destId="{3F83F328-C523-4202-BD22-A0ADFF9BC5B3}" srcOrd="0" destOrd="0" parTransId="{324BE261-6AD2-431F-8493-DC0DBDA625FB}" sibTransId="{8BF33607-79FB-43AE-AA12-A02ABFE8BE91}"/>
    <dgm:cxn modelId="{DE5DCFBB-C39F-4972-B572-BE89E1B41F77}" type="presOf" srcId="{125EABA9-229E-4923-B07B-812DF5204AEF}" destId="{559F9B2F-C8C1-42F6-A005-769CEDAAF9B0}" srcOrd="0" destOrd="0" presId="urn:microsoft.com/office/officeart/2008/layout/VerticalCurvedList"/>
    <dgm:cxn modelId="{8534DDBF-158E-4DD1-A42E-75F77BE4BF82}" type="presOf" srcId="{FDDE4954-2F39-489C-8FD6-EE7857E4B979}" destId="{0B239256-4514-4EB6-BD1E-FFDC63938A9B}" srcOrd="0" destOrd="0" presId="urn:microsoft.com/office/officeart/2008/layout/VerticalCurvedList"/>
    <dgm:cxn modelId="{6C915ED8-CA61-4AA2-8E9D-80C5642100EB}" type="presOf" srcId="{3F83F328-C523-4202-BD22-A0ADFF9BC5B3}" destId="{82946234-033D-4EE6-AF4E-CB10A3EE415D}" srcOrd="0" destOrd="0" presId="urn:microsoft.com/office/officeart/2008/layout/VerticalCurvedList"/>
    <dgm:cxn modelId="{B39C74E7-1611-4F75-9C18-E5765CC76C39}" type="presOf" srcId="{A00F64AD-AD54-4483-B264-70C02ADDF40C}" destId="{08CE46D1-8413-4E9E-B2A8-169A770F6C70}" srcOrd="0" destOrd="0" presId="urn:microsoft.com/office/officeart/2008/layout/VerticalCurvedList"/>
    <dgm:cxn modelId="{F90360FB-0F1D-4C40-8A69-0242364056B4}" srcId="{125EABA9-229E-4923-B07B-812DF5204AEF}" destId="{A00F64AD-AD54-4483-B264-70C02ADDF40C}" srcOrd="1" destOrd="0" parTransId="{035E5323-FA63-43EF-BD01-E213C6890B94}" sibTransId="{5A1F7FB6-B96A-44F4-B83B-EFD9C91EBA54}"/>
    <dgm:cxn modelId="{27A0EE4B-8027-4D21-9387-62CA59A5BA40}" type="presParOf" srcId="{559F9B2F-C8C1-42F6-A005-769CEDAAF9B0}" destId="{8FBA5347-9E63-4B5D-9AA1-6AAC66F99D99}" srcOrd="0" destOrd="0" presId="urn:microsoft.com/office/officeart/2008/layout/VerticalCurvedList"/>
    <dgm:cxn modelId="{801DA550-0392-48FB-9881-2C5C4BE5CCBD}" type="presParOf" srcId="{8FBA5347-9E63-4B5D-9AA1-6AAC66F99D99}" destId="{05BE6955-6C9E-480F-9E58-9928E9682ED1}" srcOrd="0" destOrd="0" presId="urn:microsoft.com/office/officeart/2008/layout/VerticalCurvedList"/>
    <dgm:cxn modelId="{1B4EB23F-6583-456C-9734-0CB179177881}" type="presParOf" srcId="{05BE6955-6C9E-480F-9E58-9928E9682ED1}" destId="{0A9BD826-5199-45DC-BA33-FD5162B5B16F}" srcOrd="0" destOrd="0" presId="urn:microsoft.com/office/officeart/2008/layout/VerticalCurvedList"/>
    <dgm:cxn modelId="{310430FF-CDCB-4378-91B2-268496F1EFA8}" type="presParOf" srcId="{05BE6955-6C9E-480F-9E58-9928E9682ED1}" destId="{BDF83C0B-1186-450D-990A-2675C920A2B0}" srcOrd="1" destOrd="0" presId="urn:microsoft.com/office/officeart/2008/layout/VerticalCurvedList"/>
    <dgm:cxn modelId="{AA5A3F68-09CD-4852-B86E-A3DAFD8AB517}" type="presParOf" srcId="{05BE6955-6C9E-480F-9E58-9928E9682ED1}" destId="{FA3925A9-947C-460F-9CAF-B8B8949A71CF}" srcOrd="2" destOrd="0" presId="urn:microsoft.com/office/officeart/2008/layout/VerticalCurvedList"/>
    <dgm:cxn modelId="{B6D0AB47-9DFF-4A0D-A7A0-5B4282A94F7D}" type="presParOf" srcId="{05BE6955-6C9E-480F-9E58-9928E9682ED1}" destId="{B2B07ACC-D971-4C41-B613-942D652B53BF}" srcOrd="3" destOrd="0" presId="urn:microsoft.com/office/officeart/2008/layout/VerticalCurvedList"/>
    <dgm:cxn modelId="{F06DDEBC-17BC-4BC5-9AC9-DF174BB82140}" type="presParOf" srcId="{8FBA5347-9E63-4B5D-9AA1-6AAC66F99D99}" destId="{82946234-033D-4EE6-AF4E-CB10A3EE415D}" srcOrd="1" destOrd="0" presId="urn:microsoft.com/office/officeart/2008/layout/VerticalCurvedList"/>
    <dgm:cxn modelId="{FEEE36AE-C24D-41E4-BC19-DAF9F8B5C8C5}" type="presParOf" srcId="{8FBA5347-9E63-4B5D-9AA1-6AAC66F99D99}" destId="{B12FB32B-5FE0-4DA0-B320-8DDE4EE05259}" srcOrd="2" destOrd="0" presId="urn:microsoft.com/office/officeart/2008/layout/VerticalCurvedList"/>
    <dgm:cxn modelId="{EAE84013-EDA4-40CB-96F6-8D08DC6B1818}" type="presParOf" srcId="{B12FB32B-5FE0-4DA0-B320-8DDE4EE05259}" destId="{5A067796-7F97-4FB3-BD9D-0ABB57F5BF7D}" srcOrd="0" destOrd="0" presId="urn:microsoft.com/office/officeart/2008/layout/VerticalCurvedList"/>
    <dgm:cxn modelId="{B40D1F9A-7012-4E52-AC61-B025A534D1AB}" type="presParOf" srcId="{8FBA5347-9E63-4B5D-9AA1-6AAC66F99D99}" destId="{08CE46D1-8413-4E9E-B2A8-169A770F6C70}" srcOrd="3" destOrd="0" presId="urn:microsoft.com/office/officeart/2008/layout/VerticalCurvedList"/>
    <dgm:cxn modelId="{82E83F37-A49C-4748-A262-364E33336EFE}" type="presParOf" srcId="{8FBA5347-9E63-4B5D-9AA1-6AAC66F99D99}" destId="{A3E70E75-B7CD-4EB1-AF98-980D0FC3D567}" srcOrd="4" destOrd="0" presId="urn:microsoft.com/office/officeart/2008/layout/VerticalCurvedList"/>
    <dgm:cxn modelId="{2A3D4AE3-339D-473B-864E-E3D923277AD8}" type="presParOf" srcId="{A3E70E75-B7CD-4EB1-AF98-980D0FC3D567}" destId="{71D98A9E-0633-4041-8C0F-572F41FAEBB5}" srcOrd="0" destOrd="0" presId="urn:microsoft.com/office/officeart/2008/layout/VerticalCurvedList"/>
    <dgm:cxn modelId="{0E460E24-F121-4161-B180-86DCC04AAA2A}" type="presParOf" srcId="{8FBA5347-9E63-4B5D-9AA1-6AAC66F99D99}" destId="{3083EEDB-B31C-4C80-A6B2-60437AB641C6}" srcOrd="5" destOrd="0" presId="urn:microsoft.com/office/officeart/2008/layout/VerticalCurvedList"/>
    <dgm:cxn modelId="{30541599-4000-4B23-B417-6879965DFAFD}" type="presParOf" srcId="{8FBA5347-9E63-4B5D-9AA1-6AAC66F99D99}" destId="{25CB398D-54F9-4F65-A5B0-3C4A0CC17B70}" srcOrd="6" destOrd="0" presId="urn:microsoft.com/office/officeart/2008/layout/VerticalCurvedList"/>
    <dgm:cxn modelId="{20031963-9F9B-417C-9527-6E6A9494DA2D}" type="presParOf" srcId="{25CB398D-54F9-4F65-A5B0-3C4A0CC17B70}" destId="{D4785258-C1A4-472B-9C55-F092F1CE0B47}" srcOrd="0" destOrd="0" presId="urn:microsoft.com/office/officeart/2008/layout/VerticalCurvedList"/>
    <dgm:cxn modelId="{264AE010-2C5C-47B0-A4B2-E513F20F3497}" type="presParOf" srcId="{8FBA5347-9E63-4B5D-9AA1-6AAC66F99D99}" destId="{7EA5E095-E704-4E36-B622-4CC44C5CA6A1}" srcOrd="7" destOrd="0" presId="urn:microsoft.com/office/officeart/2008/layout/VerticalCurvedList"/>
    <dgm:cxn modelId="{0285894D-18F0-4555-8CE0-957470ADD423}" type="presParOf" srcId="{8FBA5347-9E63-4B5D-9AA1-6AAC66F99D99}" destId="{2533E2E8-CC73-42D3-98AD-09263234D3FC}" srcOrd="8" destOrd="0" presId="urn:microsoft.com/office/officeart/2008/layout/VerticalCurvedList"/>
    <dgm:cxn modelId="{5AC0C022-A6E3-43D6-B78E-2C95873AC229}" type="presParOf" srcId="{2533E2E8-CC73-42D3-98AD-09263234D3FC}" destId="{EEB94D3F-5E59-4CFD-AB80-A891F849439C}" srcOrd="0" destOrd="0" presId="urn:microsoft.com/office/officeart/2008/layout/VerticalCurvedList"/>
    <dgm:cxn modelId="{DDA7B282-9C2A-4379-AC85-4644EC80B82C}" type="presParOf" srcId="{8FBA5347-9E63-4B5D-9AA1-6AAC66F99D99}" destId="{0B239256-4514-4EB6-BD1E-FFDC63938A9B}" srcOrd="9" destOrd="0" presId="urn:microsoft.com/office/officeart/2008/layout/VerticalCurvedList"/>
    <dgm:cxn modelId="{0BF14C06-4A9F-411C-9A62-4CD17B1900DF}" type="presParOf" srcId="{8FBA5347-9E63-4B5D-9AA1-6AAC66F99D99}" destId="{9DA0187F-C52D-47D2-BFA9-70B0A71EC1D0}" srcOrd="10" destOrd="0" presId="urn:microsoft.com/office/officeart/2008/layout/VerticalCurvedList"/>
    <dgm:cxn modelId="{30156034-5CF2-4533-88B2-34F73D14AA51}" type="presParOf" srcId="{9DA0187F-C52D-47D2-BFA9-70B0A71EC1D0}" destId="{F73B2E4D-C226-43DD-B409-6EA65AF7257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F83C0B-1186-450D-990A-2675C920A2B0}">
      <dsp:nvSpPr>
        <dsp:cNvPr id="0" name=""/>
        <dsp:cNvSpPr/>
      </dsp:nvSpPr>
      <dsp:spPr>
        <a:xfrm>
          <a:off x="-5700713" y="-872606"/>
          <a:ext cx="6787113" cy="6787113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946234-033D-4EE6-AF4E-CB10A3EE415D}">
      <dsp:nvSpPr>
        <dsp:cNvPr id="0" name=""/>
        <dsp:cNvSpPr/>
      </dsp:nvSpPr>
      <dsp:spPr>
        <a:xfrm>
          <a:off x="474902" y="315017"/>
          <a:ext cx="10141000" cy="63043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0411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400" kern="1200" noProof="0" dirty="0"/>
            <a:t>Definición</a:t>
          </a:r>
        </a:p>
      </dsp:txBody>
      <dsp:txXfrm>
        <a:off x="474902" y="315017"/>
        <a:ext cx="10141000" cy="630439"/>
      </dsp:txXfrm>
    </dsp:sp>
    <dsp:sp modelId="{5A067796-7F97-4FB3-BD9D-0ABB57F5BF7D}">
      <dsp:nvSpPr>
        <dsp:cNvPr id="0" name=""/>
        <dsp:cNvSpPr/>
      </dsp:nvSpPr>
      <dsp:spPr>
        <a:xfrm>
          <a:off x="80877" y="236213"/>
          <a:ext cx="788048" cy="7880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CE46D1-8413-4E9E-B2A8-169A770F6C70}">
      <dsp:nvSpPr>
        <dsp:cNvPr id="0" name=""/>
        <dsp:cNvSpPr/>
      </dsp:nvSpPr>
      <dsp:spPr>
        <a:xfrm>
          <a:off x="926656" y="1260374"/>
          <a:ext cx="9689246" cy="63043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0411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400" kern="1200" noProof="0" dirty="0"/>
            <a:t>Medición</a:t>
          </a:r>
        </a:p>
      </dsp:txBody>
      <dsp:txXfrm>
        <a:off x="926656" y="1260374"/>
        <a:ext cx="9689246" cy="630439"/>
      </dsp:txXfrm>
    </dsp:sp>
    <dsp:sp modelId="{71D98A9E-0633-4041-8C0F-572F41FAEBB5}">
      <dsp:nvSpPr>
        <dsp:cNvPr id="0" name=""/>
        <dsp:cNvSpPr/>
      </dsp:nvSpPr>
      <dsp:spPr>
        <a:xfrm>
          <a:off x="532631" y="1181569"/>
          <a:ext cx="788048" cy="7880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83EEDB-B31C-4C80-A6B2-60437AB641C6}">
      <dsp:nvSpPr>
        <dsp:cNvPr id="0" name=""/>
        <dsp:cNvSpPr/>
      </dsp:nvSpPr>
      <dsp:spPr>
        <a:xfrm>
          <a:off x="1065308" y="2205730"/>
          <a:ext cx="9550593" cy="63043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0411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400" kern="1200" noProof="0" dirty="0"/>
            <a:t>Costos de inventarios</a:t>
          </a:r>
        </a:p>
      </dsp:txBody>
      <dsp:txXfrm>
        <a:off x="1065308" y="2205730"/>
        <a:ext cx="9550593" cy="630439"/>
      </dsp:txXfrm>
    </dsp:sp>
    <dsp:sp modelId="{D4785258-C1A4-472B-9C55-F092F1CE0B47}">
      <dsp:nvSpPr>
        <dsp:cNvPr id="0" name=""/>
        <dsp:cNvSpPr/>
      </dsp:nvSpPr>
      <dsp:spPr>
        <a:xfrm>
          <a:off x="671284" y="2126925"/>
          <a:ext cx="788048" cy="7880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A5E095-E704-4E36-B622-4CC44C5CA6A1}">
      <dsp:nvSpPr>
        <dsp:cNvPr id="0" name=""/>
        <dsp:cNvSpPr/>
      </dsp:nvSpPr>
      <dsp:spPr>
        <a:xfrm>
          <a:off x="926656" y="3151086"/>
          <a:ext cx="9689246" cy="63043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0411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400" kern="1200" noProof="0" dirty="0"/>
            <a:t>Reconocimientos de gastos</a:t>
          </a:r>
        </a:p>
      </dsp:txBody>
      <dsp:txXfrm>
        <a:off x="926656" y="3151086"/>
        <a:ext cx="9689246" cy="630439"/>
      </dsp:txXfrm>
    </dsp:sp>
    <dsp:sp modelId="{EEB94D3F-5E59-4CFD-AB80-A891F849439C}">
      <dsp:nvSpPr>
        <dsp:cNvPr id="0" name=""/>
        <dsp:cNvSpPr/>
      </dsp:nvSpPr>
      <dsp:spPr>
        <a:xfrm>
          <a:off x="532631" y="3072281"/>
          <a:ext cx="788048" cy="7880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239256-4514-4EB6-BD1E-FFDC63938A9B}">
      <dsp:nvSpPr>
        <dsp:cNvPr id="0" name=""/>
        <dsp:cNvSpPr/>
      </dsp:nvSpPr>
      <dsp:spPr>
        <a:xfrm>
          <a:off x="474902" y="4096442"/>
          <a:ext cx="10141000" cy="63043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0411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400" kern="1200" noProof="0" dirty="0"/>
            <a:t>Revelaciones</a:t>
          </a:r>
        </a:p>
      </dsp:txBody>
      <dsp:txXfrm>
        <a:off x="474902" y="4096442"/>
        <a:ext cx="10141000" cy="630439"/>
      </dsp:txXfrm>
    </dsp:sp>
    <dsp:sp modelId="{F73B2E4D-C226-43DD-B409-6EA65AF72571}">
      <dsp:nvSpPr>
        <dsp:cNvPr id="0" name=""/>
        <dsp:cNvSpPr/>
      </dsp:nvSpPr>
      <dsp:spPr>
        <a:xfrm>
          <a:off x="80877" y="4017638"/>
          <a:ext cx="788048" cy="7880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8217F18B-FBA3-4F6B-97D9-EA188CD16FE5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BAD342E5-AFF1-4E5D-BEDB-B5261E7DADB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479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342E5-AFF1-4E5D-BEDB-B5261E7DADB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554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342E5-AFF1-4E5D-BEDB-B5261E7DADB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286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342E5-AFF1-4E5D-BEDB-B5261E7DADB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199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342E5-AFF1-4E5D-BEDB-B5261E7DADB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611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342E5-AFF1-4E5D-BEDB-B5261E7DA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6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www.linkedin.com/company/ipsasb/" TargetMode="External"/><Relationship Id="rId7" Type="http://schemas.openxmlformats.org/officeDocument/2006/relationships/hyperlink" Target="https://www.youtube.com/channel/UCyzWtchH1elvRWSxq8ZbVxA" TargetMode="External"/><Relationship Id="rId2" Type="http://schemas.openxmlformats.org/officeDocument/2006/relationships/hyperlink" Target="http://www.iaasb.org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hyperlink" Target="https://twitter.com/IPSASB_News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yzWtchH1elvRWSxq8ZbVxA" TargetMode="External"/><Relationship Id="rId3" Type="http://schemas.openxmlformats.org/officeDocument/2006/relationships/hyperlink" Target="http://www.ipsasb.org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IPSASB_News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linkedin.com/company/ipsasb/" TargetMode="External"/><Relationship Id="rId9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D8670C-40D7-44B5-8A8F-4D7AAE7D7A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5981" cy="812983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F74208C-4BAC-434F-B3CD-949BB35C5010}"/>
              </a:ext>
            </a:extLst>
          </p:cNvPr>
          <p:cNvSpPr/>
          <p:nvPr userDrawn="1"/>
        </p:nvSpPr>
        <p:spPr>
          <a:xfrm>
            <a:off x="593889" y="-1"/>
            <a:ext cx="6730738" cy="60896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784D37B-3DF2-8B49-A9B6-293C3148E6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61" y="156678"/>
            <a:ext cx="2711972" cy="497351"/>
          </a:xfrm>
          <a:prstGeom prst="rect">
            <a:avLst/>
          </a:prstGeom>
        </p:spPr>
      </p:pic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1577578D-B70D-4A01-8CB2-F096E5EF48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5175" y="903288"/>
            <a:ext cx="6492875" cy="3419475"/>
          </a:xfrm>
        </p:spPr>
        <p:txBody>
          <a:bodyPr anchor="b">
            <a:normAutofit/>
          </a:bodyPr>
          <a:lstStyle>
            <a:lvl1pPr marL="0" indent="0">
              <a:buNone/>
              <a:tabLst>
                <a:tab pos="5889625" algn="l"/>
              </a:tabLst>
              <a:defRPr sz="5000" b="1" cap="small" baseline="0">
                <a:solidFill>
                  <a:srgbClr val="083862"/>
                </a:solidFill>
                <a:latin typeface="+mj-lt"/>
              </a:defRPr>
            </a:lvl1pPr>
          </a:lstStyle>
          <a:p>
            <a:pPr lvl="0"/>
            <a:r>
              <a:rPr lang="en-US"/>
              <a:t>Project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E85E1F3-F038-4969-8935-E542FA7258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59293" y="4360375"/>
            <a:ext cx="5698757" cy="1536700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083862"/>
                </a:solidFill>
                <a:latin typeface="+mj-lt"/>
              </a:defRPr>
            </a:lvl1pPr>
          </a:lstStyle>
          <a:p>
            <a:pPr lvl="0"/>
            <a:r>
              <a:rPr lang="en-US"/>
              <a:t>[Name], [Title]</a:t>
            </a:r>
          </a:p>
          <a:p>
            <a:pPr lvl="0"/>
            <a:endParaRPr lang="en-US"/>
          </a:p>
          <a:p>
            <a:pPr lvl="0"/>
            <a:r>
              <a:rPr lang="en-US"/>
              <a:t>IPSASB [“Meeting” or “Check-In”] – [MM YYYY]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43380314-141C-4568-9954-FE10F94959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08176" y="365648"/>
            <a:ext cx="2349873" cy="363819"/>
          </a:xfrm>
        </p:spPr>
        <p:txBody>
          <a:bodyPr wrap="square">
            <a:noAutofit/>
          </a:bodyPr>
          <a:lstStyle>
            <a:lvl1pPr marL="0" indent="0" algn="r">
              <a:spcBef>
                <a:spcPts val="0"/>
              </a:spcBef>
              <a:buNone/>
              <a:defRPr sz="1800" cap="all" baseline="0">
                <a:solidFill>
                  <a:srgbClr val="083862"/>
                </a:solidFill>
                <a:latin typeface="+mj-lt"/>
              </a:defRPr>
            </a:lvl1pPr>
          </a:lstStyle>
          <a:p>
            <a:pPr lvl="0"/>
            <a:r>
              <a:rPr lang="en-US"/>
              <a:t>Agenda Item [X]</a:t>
            </a:r>
          </a:p>
        </p:txBody>
      </p:sp>
    </p:spTree>
    <p:extLst>
      <p:ext uri="{BB962C8B-B14F-4D97-AF65-F5344CB8AC3E}">
        <p14:creationId xmlns:p14="http://schemas.microsoft.com/office/powerpoint/2010/main" val="645357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34438B-F844-714D-AB2F-884D90F22EF2}"/>
              </a:ext>
            </a:extLst>
          </p:cNvPr>
          <p:cNvSpPr txBox="1"/>
          <p:nvPr userDrawn="1"/>
        </p:nvSpPr>
        <p:spPr>
          <a:xfrm>
            <a:off x="-12932229" y="271054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en-US" sz="2200">
              <a:solidFill>
                <a:srgbClr val="0B5494"/>
              </a:solidFill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178F54-D19D-9245-BD46-5557EE212518}"/>
              </a:ext>
            </a:extLst>
          </p:cNvPr>
          <p:cNvSpPr/>
          <p:nvPr userDrawn="1"/>
        </p:nvSpPr>
        <p:spPr>
          <a:xfrm>
            <a:off x="0" y="-4296"/>
            <a:ext cx="12192000" cy="1115179"/>
          </a:xfrm>
          <a:prstGeom prst="rect">
            <a:avLst/>
          </a:prstGeom>
          <a:solidFill>
            <a:srgbClr val="083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227D4E7-F0F3-E940-9BEE-5E08C9C7B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5462"/>
            <a:ext cx="10515600" cy="5051545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latin typeface="Product Sans Thin" panose="020B020303050204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EE4B65C6-99CC-4089-BAEB-1161F1EF73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1" y="114300"/>
            <a:ext cx="10515598" cy="376238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Section title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6DAC3A3D-C254-424D-945F-61705C5E2C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403199"/>
            <a:ext cx="10515600" cy="560388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016E555-20D1-441C-B030-8D601EFC8F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74200" y="1004888"/>
            <a:ext cx="2717800" cy="104749"/>
          </a:xfrm>
          <a:prstGeom prst="rect">
            <a:avLst/>
          </a:prstGeom>
        </p:spPr>
      </p:pic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6116A13-CAB8-4B28-8A06-FA21EECDC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8961" y="6363244"/>
            <a:ext cx="268483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A68F81FF-A8B7-8E49-9D5B-3CAD5ADFEE3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08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ith_blank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6C25D97-35FF-0F46-8587-2C951A6463D3}"/>
              </a:ext>
            </a:extLst>
          </p:cNvPr>
          <p:cNvSpPr/>
          <p:nvPr userDrawn="1"/>
        </p:nvSpPr>
        <p:spPr>
          <a:xfrm>
            <a:off x="0" y="-4296"/>
            <a:ext cx="12192000" cy="1115179"/>
          </a:xfrm>
          <a:prstGeom prst="rect">
            <a:avLst/>
          </a:prstGeom>
          <a:solidFill>
            <a:srgbClr val="083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5EEC1D4C-BC64-3144-AA32-985B4D5A44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669213" y="1189012"/>
            <a:ext cx="4522787" cy="5030813"/>
          </a:xfr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6D8EB-695B-3B46-856B-AEDF67C1FB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189038"/>
            <a:ext cx="6723063" cy="5030787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5E4C6B9-04B4-43C4-9A25-BA27DCD0EF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1" y="114300"/>
            <a:ext cx="10515598" cy="376238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Section 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CAA543F-1981-41A5-A8B5-62D7D721F7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403199"/>
            <a:ext cx="10515600" cy="560388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8DBD23E-C1D3-4DF4-9EF5-A8F7DB5CDA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74200" y="1004888"/>
            <a:ext cx="2717800" cy="104749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6D93E7E1-C690-4864-9DC0-550A53A39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8961" y="6363244"/>
            <a:ext cx="268483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A68F81FF-A8B7-8E49-9D5B-3CAD5ADFEE3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89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_p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23EA5B0-5BC9-604A-BADC-22C777AB33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184" y="452486"/>
            <a:ext cx="10515616" cy="5772468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9EB14C-2D39-4786-8DF6-865E8160A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8961" y="6363244"/>
            <a:ext cx="268483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A68F81FF-A8B7-8E49-9D5B-3CAD5ADFEE3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ith_lar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EC9D797-6A02-9C40-B4A8-0BD23AF92F7A}"/>
              </a:ext>
            </a:extLst>
          </p:cNvPr>
          <p:cNvSpPr/>
          <p:nvPr userDrawn="1"/>
        </p:nvSpPr>
        <p:spPr>
          <a:xfrm>
            <a:off x="0" y="-4296"/>
            <a:ext cx="12192000" cy="1115179"/>
          </a:xfrm>
          <a:prstGeom prst="rect">
            <a:avLst/>
          </a:prstGeom>
          <a:solidFill>
            <a:srgbClr val="083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3020A6-35B0-2148-8BB1-10241E03D8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42405" y="1178774"/>
            <a:ext cx="6688009" cy="5025784"/>
          </a:xfr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7F976-720F-A147-B9FC-628C669A87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179513"/>
            <a:ext cx="4484688" cy="5024437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079D44D-2D94-48CA-BACB-EFB95EEC74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1" y="114300"/>
            <a:ext cx="10515598" cy="376238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Section title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018CE1D2-8903-4BB6-906D-9AA7DCE97A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403199"/>
            <a:ext cx="10515600" cy="560388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DE2EC5C-E3B4-4A0F-AEF6-673EF0E7E9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74200" y="1004888"/>
            <a:ext cx="2717800" cy="104749"/>
          </a:xfrm>
          <a:prstGeom prst="rect">
            <a:avLst/>
          </a:prstGeom>
        </p:spPr>
      </p:pic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EDB6ED1A-7CC5-431C-BAC4-13D3A43C0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8961" y="6363244"/>
            <a:ext cx="268483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A68F81FF-A8B7-8E49-9D5B-3CAD5ADFEE3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86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81A7728-6925-40A0-814A-B2A67EA04FF8}"/>
              </a:ext>
            </a:extLst>
          </p:cNvPr>
          <p:cNvSpPr/>
          <p:nvPr userDrawn="1"/>
        </p:nvSpPr>
        <p:spPr>
          <a:xfrm>
            <a:off x="0" y="-4296"/>
            <a:ext cx="12192000" cy="1115179"/>
          </a:xfrm>
          <a:prstGeom prst="rect">
            <a:avLst/>
          </a:prstGeom>
          <a:solidFill>
            <a:srgbClr val="083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E55BB7F-B53C-9F4A-A2CF-27D3570D2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99979"/>
            <a:ext cx="5157787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0B549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1731153-8464-A746-AB4F-09994EAFBA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23890"/>
            <a:ext cx="5157787" cy="4148309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9B9B6CF-D6E0-7541-8330-17BE83CDF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99979"/>
            <a:ext cx="5183188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0B549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EFFB9879-6FD8-914B-AFA1-380A097EB1F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86488" y="2023890"/>
            <a:ext cx="5157787" cy="4148309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CD5AA0-E512-40AB-A047-1F6B614576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74200" y="1004888"/>
            <a:ext cx="2717800" cy="104749"/>
          </a:xfrm>
          <a:prstGeom prst="rect">
            <a:avLst/>
          </a:prstGeom>
        </p:spPr>
      </p:pic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8B5F3878-3C7E-4A6D-8D3C-20624A2505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114300"/>
            <a:ext cx="10515598" cy="376238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Section title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90EEE5E5-C42E-434D-8890-8F672AA7F0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403199"/>
            <a:ext cx="10515600" cy="560388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</a:t>
            </a:r>
          </a:p>
        </p:txBody>
      </p:sp>
      <p:sp>
        <p:nvSpPr>
          <p:cNvPr id="26" name="Slide Number Placeholder 6">
            <a:extLst>
              <a:ext uri="{FF2B5EF4-FFF2-40B4-BE49-F238E27FC236}">
                <a16:creationId xmlns:a16="http://schemas.microsoft.com/office/drawing/2014/main" id="{218DC5F4-F759-443B-867B-6B1CD359E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8961" y="6363244"/>
            <a:ext cx="268483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A68F81FF-A8B7-8E49-9D5B-3CAD5ADFEE3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91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low u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08E2BBD-2C8C-F547-852B-9D0603548CA7}"/>
              </a:ext>
            </a:extLst>
          </p:cNvPr>
          <p:cNvSpPr/>
          <p:nvPr userDrawn="1"/>
        </p:nvSpPr>
        <p:spPr>
          <a:xfrm>
            <a:off x="0" y="-4296"/>
            <a:ext cx="12192000" cy="1115179"/>
          </a:xfrm>
          <a:prstGeom prst="rect">
            <a:avLst/>
          </a:prstGeom>
          <a:solidFill>
            <a:srgbClr val="083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1BD6D0-665C-45D0-AA24-F2855344B1A1}"/>
              </a:ext>
            </a:extLst>
          </p:cNvPr>
          <p:cNvSpPr/>
          <p:nvPr userDrawn="1"/>
        </p:nvSpPr>
        <p:spPr>
          <a:xfrm>
            <a:off x="838200" y="5015790"/>
            <a:ext cx="5314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189"/>
            <a:r>
              <a:rPr lang="en-US" sz="1800">
                <a:solidFill>
                  <a:srgbClr val="083862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Register &amp; Subscribe for updates: www.ipsasb.org</a:t>
            </a:r>
            <a:endParaRPr lang="en-US" sz="1800">
              <a:solidFill>
                <a:srgbClr val="083862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2E0A12-A3D0-4C9C-A7C6-41B69C557444}"/>
              </a:ext>
            </a:extLst>
          </p:cNvPr>
          <p:cNvGrpSpPr/>
          <p:nvPr userDrawn="1"/>
        </p:nvGrpSpPr>
        <p:grpSpPr>
          <a:xfrm>
            <a:off x="735629" y="5651598"/>
            <a:ext cx="10618172" cy="666978"/>
            <a:chOff x="999832" y="1817080"/>
            <a:chExt cx="11759441" cy="66697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D23F7DC-A6A6-4663-A73A-9BC82DA32FAB}"/>
                </a:ext>
              </a:extLst>
            </p:cNvPr>
            <p:cNvGrpSpPr/>
            <p:nvPr userDrawn="1"/>
          </p:nvGrpSpPr>
          <p:grpSpPr>
            <a:xfrm>
              <a:off x="4429804" y="1858182"/>
              <a:ext cx="5067072" cy="584775"/>
              <a:chOff x="3674545" y="1851247"/>
              <a:chExt cx="5067072" cy="584775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3D2155C-17C3-4258-A32E-F707FB9049C8}"/>
                  </a:ext>
                </a:extLst>
              </p:cNvPr>
              <p:cNvSpPr/>
              <p:nvPr userDrawn="1"/>
            </p:nvSpPr>
            <p:spPr>
              <a:xfrm>
                <a:off x="4363671" y="1851247"/>
                <a:ext cx="437794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>
                    <a:solidFill>
                      <a:srgbClr val="083862"/>
                    </a:solidFill>
                    <a:latin typeface="+mj-lt"/>
                    <a:cs typeface="Arial" panose="020B0604020202020204" pitchFamily="34" charset="0"/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@International Public Sector</a:t>
                </a:r>
                <a:br>
                  <a:rPr lang="en-US" sz="1600">
                    <a:solidFill>
                      <a:srgbClr val="083862"/>
                    </a:solidFill>
                    <a:latin typeface="+mj-lt"/>
                    <a:cs typeface="Arial" panose="020B0604020202020204" pitchFamily="34" charset="0"/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</a:br>
                <a:r>
                  <a:rPr lang="en-US" sz="1600">
                    <a:solidFill>
                      <a:srgbClr val="083862"/>
                    </a:solidFill>
                    <a:latin typeface="+mj-lt"/>
                    <a:cs typeface="Arial" panose="020B0604020202020204" pitchFamily="34" charset="0"/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Accounting Standards Board (IPSASB)</a:t>
                </a:r>
                <a:endParaRPr lang="en-US" sz="1600">
                  <a:solidFill>
                    <a:srgbClr val="083862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1FCFED45-F16C-44F1-BC39-C5C2EF0EF720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223" r="10638"/>
              <a:stretch/>
            </p:blipFill>
            <p:spPr>
              <a:xfrm>
                <a:off x="3674545" y="1905438"/>
                <a:ext cx="502687" cy="476394"/>
              </a:xfrm>
              <a:prstGeom prst="rect">
                <a:avLst/>
              </a:prstGeom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182265B-A0F4-4D17-BDA2-6A8FCB6F2DE4}"/>
                </a:ext>
              </a:extLst>
            </p:cNvPr>
            <p:cNvGrpSpPr/>
            <p:nvPr userDrawn="1"/>
          </p:nvGrpSpPr>
          <p:grpSpPr>
            <a:xfrm>
              <a:off x="999832" y="1817080"/>
              <a:ext cx="2662333" cy="666978"/>
              <a:chOff x="264355" y="1810146"/>
              <a:chExt cx="2662333" cy="666978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396784-8D08-42F9-9F93-45DFB3099F95}"/>
                  </a:ext>
                </a:extLst>
              </p:cNvPr>
              <p:cNvSpPr/>
              <p:nvPr userDrawn="1"/>
            </p:nvSpPr>
            <p:spPr>
              <a:xfrm>
                <a:off x="980606" y="1935406"/>
                <a:ext cx="194608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83862"/>
                    </a:solidFill>
                    <a:latin typeface="+mj-lt"/>
                    <a:cs typeface="Arial" panose="020B0604020202020204" pitchFamily="34" charset="0"/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@IPSASB_News</a:t>
                </a:r>
                <a:endParaRPr lang="en-US" sz="1600">
                  <a:solidFill>
                    <a:srgbClr val="083862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D729450A-DB8F-479A-9BF0-F3D4AC22469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4355" y="1810146"/>
                <a:ext cx="666980" cy="666978"/>
              </a:xfrm>
              <a:prstGeom prst="rect">
                <a:avLst/>
              </a:prstGeom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965409F-83E9-4742-AA67-969FF1601FBE}"/>
                </a:ext>
              </a:extLst>
            </p:cNvPr>
            <p:cNvGrpSpPr/>
            <p:nvPr userDrawn="1"/>
          </p:nvGrpSpPr>
          <p:grpSpPr>
            <a:xfrm>
              <a:off x="10043223" y="1982474"/>
              <a:ext cx="2716050" cy="338554"/>
              <a:chOff x="10043223" y="1982474"/>
              <a:chExt cx="2716050" cy="33855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0C5CA43-98B0-4920-BB4E-938D5A6EF447}"/>
                  </a:ext>
                </a:extLst>
              </p:cNvPr>
              <p:cNvSpPr/>
              <p:nvPr userDrawn="1"/>
            </p:nvSpPr>
            <p:spPr>
              <a:xfrm>
                <a:off x="11338639" y="1982474"/>
                <a:ext cx="142063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>
                    <a:solidFill>
                      <a:srgbClr val="083862"/>
                    </a:solidFill>
                    <a:latin typeface="+mj-lt"/>
                    <a:cs typeface="Arial" panose="020B0604020202020204" pitchFamily="34" charset="0"/>
                    <a:hlinkClick r:id="rId7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@IPSASB</a:t>
                </a:r>
                <a:endParaRPr lang="en-US" sz="1600">
                  <a:solidFill>
                    <a:srgbClr val="083862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pic>
            <p:nvPicPr>
              <p:cNvPr id="18" name="Picture 17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DE30C013-C73B-4339-9E7C-4B9D28271C7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43223" y="2007072"/>
                <a:ext cx="1189802" cy="266731"/>
              </a:xfrm>
              <a:prstGeom prst="rect">
                <a:avLst/>
              </a:prstGeom>
            </p:spPr>
          </p:pic>
        </p:grp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2056E8E5-708C-44C2-9ADE-6D72D1AB7FE5}"/>
              </a:ext>
            </a:extLst>
          </p:cNvPr>
          <p:cNvSpPr txBox="1">
            <a:spLocks/>
          </p:cNvSpPr>
          <p:nvPr userDrawn="1"/>
        </p:nvSpPr>
        <p:spPr>
          <a:xfrm>
            <a:off x="838200" y="401933"/>
            <a:ext cx="10515598" cy="707676"/>
          </a:xfrm>
          <a:prstGeom prst="rect">
            <a:avLst/>
          </a:prstGeom>
          <a:noFill/>
        </p:spPr>
        <p:txBody>
          <a:bodyPr bIns="0">
            <a:normAutofit/>
          </a:bodyPr>
          <a:lstStyle>
            <a:lvl1pPr marL="0" marR="0" indent="0" algn="l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kern="1200">
                <a:solidFill>
                  <a:srgbClr val="0B5494"/>
                </a:solidFill>
                <a:latin typeface="Product Sans Thin" panose="020B0203030502040203" pitchFamily="34" charset="0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  <a:latin typeface="+mj-lt"/>
              </a:rPr>
              <a:t>Follow Us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DCB8429-4E6B-4597-8724-744D5378F1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74200" y="1004888"/>
            <a:ext cx="2717800" cy="10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84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A7C0848-924B-0F44-B08F-4C5BFF1D40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2092"/>
            <a:ext cx="2711972" cy="49735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1350F8E-92A3-994D-A1AF-004C0190151D}"/>
              </a:ext>
            </a:extLst>
          </p:cNvPr>
          <p:cNvSpPr txBox="1"/>
          <p:nvPr userDrawn="1"/>
        </p:nvSpPr>
        <p:spPr>
          <a:xfrm>
            <a:off x="767588" y="836877"/>
            <a:ext cx="5844619" cy="127472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r>
              <a:rPr lang="en-CA" sz="1200" kern="120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International Public Sector Accounting Standards Board</a:t>
            </a:r>
          </a:p>
          <a:p>
            <a:r>
              <a:rPr lang="en-CA" sz="1200" kern="120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277 Wellington Street West</a:t>
            </a:r>
          </a:p>
          <a:p>
            <a:r>
              <a:rPr lang="en-CA" sz="1200" kern="120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Toronto, ON M5V 3H2</a:t>
            </a:r>
          </a:p>
          <a:p>
            <a:r>
              <a:rPr lang="en-CA" sz="1200" kern="120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Canada</a:t>
            </a:r>
          </a:p>
          <a:p>
            <a:r>
              <a:rPr lang="en-CA" sz="1200" kern="120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T +1 647 826 3171</a:t>
            </a:r>
          </a:p>
          <a:p>
            <a:r>
              <a:rPr lang="en-CA" sz="1200" kern="1200">
                <a:solidFill>
                  <a:srgbClr val="083862"/>
                </a:solidFill>
                <a:effectLst/>
                <a:latin typeface="+mj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www.ipsasb.org</a:t>
            </a:r>
            <a:endParaRPr lang="en-CA" sz="1200" kern="1200">
              <a:solidFill>
                <a:srgbClr val="083862"/>
              </a:solidFill>
              <a:effectLst/>
              <a:latin typeface="+mj-lt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57B4B6C-6D77-D04D-8B31-A6E8F07A1234}"/>
              </a:ext>
            </a:extLst>
          </p:cNvPr>
          <p:cNvGrpSpPr/>
          <p:nvPr userDrawn="1"/>
        </p:nvGrpSpPr>
        <p:grpSpPr>
          <a:xfrm>
            <a:off x="735629" y="5649641"/>
            <a:ext cx="10618172" cy="666978"/>
            <a:chOff x="999832" y="1817080"/>
            <a:chExt cx="11759441" cy="66697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0F07383-EDB7-6D48-AB75-404DF602F98C}"/>
                </a:ext>
              </a:extLst>
            </p:cNvPr>
            <p:cNvGrpSpPr/>
            <p:nvPr userDrawn="1"/>
          </p:nvGrpSpPr>
          <p:grpSpPr>
            <a:xfrm>
              <a:off x="4429804" y="1858182"/>
              <a:ext cx="5067072" cy="584775"/>
              <a:chOff x="3674545" y="1851247"/>
              <a:chExt cx="5067072" cy="584775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4A8C7B6-545D-9948-A483-CA027B3C784A}"/>
                  </a:ext>
                </a:extLst>
              </p:cNvPr>
              <p:cNvSpPr/>
              <p:nvPr userDrawn="1"/>
            </p:nvSpPr>
            <p:spPr>
              <a:xfrm>
                <a:off x="4363671" y="1851247"/>
                <a:ext cx="437794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>
                    <a:solidFill>
                      <a:srgbClr val="083862"/>
                    </a:solidFill>
                    <a:latin typeface="+mj-lt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@International Public Sector</a:t>
                </a:r>
                <a:br>
                  <a:rPr lang="en-US" sz="1600">
                    <a:solidFill>
                      <a:srgbClr val="083862"/>
                    </a:solidFill>
                    <a:latin typeface="+mj-lt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</a:br>
                <a:r>
                  <a:rPr lang="en-US" sz="1600">
                    <a:solidFill>
                      <a:srgbClr val="083862"/>
                    </a:solidFill>
                    <a:latin typeface="+mj-lt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Accounting Standards Board (IPSASB)</a:t>
                </a:r>
                <a:endParaRPr lang="en-US" sz="1600">
                  <a:solidFill>
                    <a:srgbClr val="083862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0D40E378-3C5E-5841-9C18-0F78B5FF3A0B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223" r="10638"/>
              <a:stretch/>
            </p:blipFill>
            <p:spPr>
              <a:xfrm>
                <a:off x="3674545" y="1905438"/>
                <a:ext cx="502687" cy="476394"/>
              </a:xfrm>
              <a:prstGeom prst="rect">
                <a:avLst/>
              </a:prstGeom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279A4E4-4B46-0E4D-9B5A-6BD83E64F06A}"/>
                </a:ext>
              </a:extLst>
            </p:cNvPr>
            <p:cNvGrpSpPr/>
            <p:nvPr userDrawn="1"/>
          </p:nvGrpSpPr>
          <p:grpSpPr>
            <a:xfrm>
              <a:off x="999832" y="1817080"/>
              <a:ext cx="2662333" cy="666978"/>
              <a:chOff x="264355" y="1810146"/>
              <a:chExt cx="2662333" cy="666978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D08B31D-2B1A-D14B-9F68-1BDAA889FACB}"/>
                  </a:ext>
                </a:extLst>
              </p:cNvPr>
              <p:cNvSpPr/>
              <p:nvPr userDrawn="1"/>
            </p:nvSpPr>
            <p:spPr>
              <a:xfrm>
                <a:off x="980606" y="1935406"/>
                <a:ext cx="194608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83862"/>
                    </a:solidFill>
                    <a:latin typeface="+mj-lt"/>
                    <a:cs typeface="Arial" panose="020B0604020202020204" pitchFamily="34" charset="0"/>
                    <a:hlinkClick r:id="rId6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@IPSASB_News</a:t>
                </a:r>
                <a:endParaRPr lang="en-US" sz="1600">
                  <a:solidFill>
                    <a:srgbClr val="083862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E16F2F9F-B720-D548-B914-731762B982C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4355" y="1810146"/>
                <a:ext cx="666980" cy="666978"/>
              </a:xfrm>
              <a:prstGeom prst="rect">
                <a:avLst/>
              </a:prstGeom>
            </p:spPr>
          </p:pic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533FC83-C522-2943-A919-AD1839995733}"/>
                </a:ext>
              </a:extLst>
            </p:cNvPr>
            <p:cNvGrpSpPr/>
            <p:nvPr userDrawn="1"/>
          </p:nvGrpSpPr>
          <p:grpSpPr>
            <a:xfrm>
              <a:off x="10043223" y="1982474"/>
              <a:ext cx="2716050" cy="338554"/>
              <a:chOff x="10043223" y="1982474"/>
              <a:chExt cx="2716050" cy="338554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20D3901-A368-C342-B01D-F8BE20DFB577}"/>
                  </a:ext>
                </a:extLst>
              </p:cNvPr>
              <p:cNvSpPr/>
              <p:nvPr userDrawn="1"/>
            </p:nvSpPr>
            <p:spPr>
              <a:xfrm>
                <a:off x="11338639" y="1982474"/>
                <a:ext cx="142063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>
                    <a:solidFill>
                      <a:srgbClr val="083862"/>
                    </a:solidFill>
                    <a:latin typeface="+mj-lt"/>
                    <a:cs typeface="Arial" panose="020B0604020202020204" pitchFamily="34" charset="0"/>
                    <a:hlinkClick r:id="rId8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@IPSASB</a:t>
                </a:r>
                <a:endParaRPr lang="en-US" sz="1600">
                  <a:solidFill>
                    <a:srgbClr val="083862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pic>
            <p:nvPicPr>
              <p:cNvPr id="31" name="Picture 30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3C59576D-3DFF-AE47-A0A7-34114A9C13F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43223" y="2007072"/>
                <a:ext cx="1189802" cy="26673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00990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5A1DB0-3B24-A64B-A2AB-D090086A8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28725"/>
            <a:ext cx="10515600" cy="4948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AEB7B-A82F-754B-AEEF-517E6867BB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4A4A4A"/>
                </a:solidFill>
                <a:latin typeface="+mj-lt"/>
              </a:defRPr>
            </a:lvl1pPr>
          </a:lstStyle>
          <a:p>
            <a:fld id="{A68F81FF-A8B7-8E49-9D5B-3CAD5ADFEE3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4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04" r:id="rId2"/>
    <p:sldLayoutId id="2147483899" r:id="rId3"/>
    <p:sldLayoutId id="2147483877" r:id="rId4"/>
    <p:sldLayoutId id="2147483880" r:id="rId5"/>
    <p:sldLayoutId id="2147483910" r:id="rId6"/>
    <p:sldLayoutId id="2147483906" r:id="rId7"/>
    <p:sldLayoutId id="2147483907" r:id="rId8"/>
  </p:sldLayoutIdLst>
  <p:hf hdr="0" ftr="0"/>
  <p:txStyles>
    <p:titleStyle>
      <a:lvl1pPr marL="0" marR="0" indent="0" algn="l" defTabSz="914400" rtl="0" eaLnBrk="1" fontAlgn="auto" latinLnBrk="0" hangingPunct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3600" kern="1200">
          <a:solidFill>
            <a:srgbClr val="0B5494"/>
          </a:solidFill>
          <a:latin typeface="Product Sans Thin" panose="020B020303050204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A4A4A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A4A4A"/>
        </a:buClr>
        <a:buFont typeface="System Font Regular"/>
        <a:buChar char="–"/>
        <a:defRPr sz="2400" kern="1200">
          <a:solidFill>
            <a:srgbClr val="4A4A4A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Courier New" panose="02070309020205020404" pitchFamily="49" charset="0"/>
        <a:buChar char="o"/>
        <a:defRPr sz="2000" kern="1200">
          <a:solidFill>
            <a:srgbClr val="4A4A4A"/>
          </a:solidFill>
          <a:latin typeface="+mj-lt"/>
          <a:ea typeface="+mn-ea"/>
          <a:cs typeface="+mn-cs"/>
        </a:defRPr>
      </a:lvl3pPr>
      <a:lvl4pPr marL="1657350" marR="0" indent="-28575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Pct val="75000"/>
        <a:buFont typeface="System Font Regular"/>
        <a:buChar char="–"/>
        <a:tabLst/>
        <a:defRPr sz="1800" kern="1200">
          <a:solidFill>
            <a:srgbClr val="4A4A4A"/>
          </a:solidFill>
          <a:latin typeface="+mj-lt"/>
          <a:ea typeface="+mn-ea"/>
          <a:cs typeface="+mn-cs"/>
        </a:defRPr>
      </a:lvl4pPr>
      <a:lvl5pPr marL="1828800" marR="0" indent="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800" kern="1200">
          <a:solidFill>
            <a:srgbClr val="4A4A4A"/>
          </a:solidFill>
          <a:latin typeface="Product Sans Thin" panose="020B020303050204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9C92D9D-D887-4608-968C-AC9E775F5A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5174" y="569040"/>
            <a:ext cx="6492875" cy="3372765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4000" dirty="0"/>
              <a:t>NICSP 12, </a:t>
            </a:r>
            <a:r>
              <a:rPr lang="en-US" sz="4000" dirty="0" err="1"/>
              <a:t>Inventarios</a:t>
            </a:r>
            <a:endParaRPr lang="es-ES" sz="4000" dirty="0"/>
          </a:p>
          <a:p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CC5EC74F-2B94-4E19-97AD-D0FA9C74A7C0}"/>
              </a:ext>
            </a:extLst>
          </p:cNvPr>
          <p:cNvSpPr txBox="1">
            <a:spLocks/>
          </p:cNvSpPr>
          <p:nvPr/>
        </p:nvSpPr>
        <p:spPr>
          <a:xfrm>
            <a:off x="765174" y="4399005"/>
            <a:ext cx="6492875" cy="1440012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rgbClr val="08386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A4A4A"/>
              </a:buClr>
              <a:buFont typeface="System Font Regular"/>
              <a:buChar char="–"/>
              <a:defRPr sz="2400" kern="1200">
                <a:solidFill>
                  <a:srgbClr val="4A4A4A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2000" kern="1200">
                <a:solidFill>
                  <a:srgbClr val="4A4A4A"/>
                </a:solidFill>
                <a:latin typeface="+mj-lt"/>
                <a:ea typeface="+mn-ea"/>
                <a:cs typeface="+mn-cs"/>
              </a:defRPr>
            </a:lvl3pPr>
            <a:lvl4pPr marL="1657350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 typeface="System Font Regular"/>
              <a:buChar char="–"/>
              <a:tabLst/>
              <a:defRPr sz="1800" kern="1200">
                <a:solidFill>
                  <a:srgbClr val="4A4A4A"/>
                </a:solidFill>
                <a:latin typeface="+mj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rgbClr val="4A4A4A"/>
                </a:solidFill>
                <a:latin typeface="Product Sans Thin" panose="020B020303050204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Agustina </a:t>
            </a:r>
            <a:r>
              <a:rPr lang="en-US" sz="2100" dirty="0" err="1"/>
              <a:t>Llambí</a:t>
            </a:r>
            <a:r>
              <a:rPr lang="en-US" sz="2100" dirty="0"/>
              <a:t>, CPA, CA</a:t>
            </a:r>
          </a:p>
          <a:p>
            <a:r>
              <a:rPr lang="en-US" sz="2100" dirty="0"/>
              <a:t>Senior Manager </a:t>
            </a:r>
            <a:r>
              <a:rPr lang="en-US" dirty="0"/>
              <a:t>del IPSASB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191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77F9F8F-9383-D249-8770-89FC266625F2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4A4A4A"/>
                </a:solidFill>
                <a:latin typeface="Product Sans Thin" panose="020B020303050204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8F81FF-A8B7-8E49-9D5B-3CAD5ADFEE36}" type="slidenum">
              <a:rPr lang="en-US" smtClean="0">
                <a:latin typeface="+mj-lt"/>
              </a:rPr>
              <a:pPr/>
              <a:t>2</a:t>
            </a:fld>
            <a:endParaRPr lang="en-US" dirty="0">
              <a:latin typeface="+mj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A69D9C-2A06-47F4-9506-7C053598AE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en-US" dirty="0">
              <a:latin typeface="+mj-lt"/>
            </a:endParaRPr>
          </a:p>
        </p:txBody>
      </p:sp>
      <p:graphicFrame>
        <p:nvGraphicFramePr>
          <p:cNvPr id="17" name="Content Placeholder 1">
            <a:extLst>
              <a:ext uri="{FF2B5EF4-FFF2-40B4-BE49-F238E27FC236}">
                <a16:creationId xmlns:a16="http://schemas.microsoft.com/office/drawing/2014/main" id="{5C3C6F48-ECD1-473B-9013-C0AFFED43D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1848920"/>
              </p:ext>
            </p:extLst>
          </p:nvPr>
        </p:nvGraphicFramePr>
        <p:xfrm>
          <a:off x="667266" y="1314450"/>
          <a:ext cx="10686534" cy="504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25852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77F9F8F-9383-D249-8770-89FC266625F2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4A4A4A"/>
                </a:solidFill>
                <a:latin typeface="Product Sans Thin" panose="020B020303050204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8F81FF-A8B7-8E49-9D5B-3CAD5ADFEE36}" type="slidenum">
              <a:rPr lang="en-US" smtClean="0">
                <a:latin typeface="+mj-lt"/>
              </a:rPr>
              <a:pPr/>
              <a:t>3</a:t>
            </a:fld>
            <a:endParaRPr lang="en-US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52B18-1D79-F6B6-7121-175CDE68D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s-ES" dirty="0"/>
              <a:t>Materiales o suministros a ser</a:t>
            </a:r>
          </a:p>
          <a:p>
            <a:pPr lvl="1"/>
            <a:r>
              <a:rPr lang="es-ES" dirty="0"/>
              <a:t>Consumido en un proceso de producción.</a:t>
            </a:r>
          </a:p>
          <a:p>
            <a:pPr lvl="1"/>
            <a:r>
              <a:rPr lang="es-ES" dirty="0"/>
              <a:t>Consumido o distribuido en la prestación de servicios.</a:t>
            </a:r>
          </a:p>
          <a:p>
            <a:r>
              <a:rPr lang="es-ES" dirty="0"/>
              <a:t>Elementos mantenidos para la venta o distribución en el curso normal de las operaciones (productos terminados, terrenos mantenidos para la venta)</a:t>
            </a:r>
          </a:p>
          <a:p>
            <a:r>
              <a:rPr lang="es-ES" dirty="0"/>
              <a:t>Trabajo en progreso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D8F8CF-D57D-7B77-4A1F-2E936AE71C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A69D9C-2A06-47F4-9506-7C053598AE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ES" dirty="0"/>
              <a:t>Definición</a:t>
            </a:r>
          </a:p>
        </p:txBody>
      </p:sp>
    </p:spTree>
    <p:extLst>
      <p:ext uri="{BB962C8B-B14F-4D97-AF65-F5344CB8AC3E}">
        <p14:creationId xmlns:p14="http://schemas.microsoft.com/office/powerpoint/2010/main" val="191615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77F9F8F-9383-D249-8770-89FC266625F2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4A4A4A"/>
                </a:solidFill>
                <a:latin typeface="Product Sans Thin" panose="020B020303050204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8F81FF-A8B7-8E49-9D5B-3CAD5ADFEE36}" type="slidenum">
              <a:rPr lang="en-US" smtClean="0">
                <a:latin typeface="+mj-lt"/>
              </a:rPr>
              <a:pPr/>
              <a:t>4</a:t>
            </a:fld>
            <a:endParaRPr lang="en-US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52B18-1D79-F6B6-7121-175CDE68D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r>
              <a:rPr lang="es-ES" dirty="0"/>
              <a:t>Inventarios militares (por ejemplo, municiones, misiles, cohetes y bombas)</a:t>
            </a:r>
          </a:p>
          <a:p>
            <a:r>
              <a:rPr lang="es-ES" dirty="0"/>
              <a:t>Consumibles</a:t>
            </a:r>
          </a:p>
          <a:p>
            <a:r>
              <a:rPr lang="es-ES" dirty="0"/>
              <a:t>Productos terminados</a:t>
            </a:r>
          </a:p>
          <a:p>
            <a:r>
              <a:rPr lang="es-ES" dirty="0"/>
              <a:t>Terrenos y propiedades mantenidos para la venta</a:t>
            </a:r>
          </a:p>
          <a:p>
            <a:r>
              <a:rPr lang="es-ES" dirty="0"/>
              <a:t>Materiales de mantenimiento</a:t>
            </a:r>
          </a:p>
          <a:p>
            <a:r>
              <a:rPr lang="es-ES" dirty="0"/>
              <a:t>Repuestos</a:t>
            </a:r>
          </a:p>
          <a:p>
            <a:r>
              <a:rPr lang="es-ES" dirty="0"/>
              <a:t>Reservas estratégicas como las reservas de energía.</a:t>
            </a:r>
          </a:p>
          <a:p>
            <a:r>
              <a:rPr lang="es-ES" dirty="0"/>
              <a:t>Existencias de sellos postales y moneda no utilizados</a:t>
            </a:r>
          </a:p>
          <a:p>
            <a:r>
              <a:rPr lang="es-ES" dirty="0"/>
              <a:t>Trabajo en curso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D8F8CF-D57D-7B77-4A1F-2E936AE71C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A69D9C-2A06-47F4-9506-7C053598AE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ES" dirty="0"/>
              <a:t>Ejemplos de Inventarios</a:t>
            </a:r>
          </a:p>
        </p:txBody>
      </p:sp>
    </p:spTree>
    <p:extLst>
      <p:ext uri="{BB962C8B-B14F-4D97-AF65-F5344CB8AC3E}">
        <p14:creationId xmlns:p14="http://schemas.microsoft.com/office/powerpoint/2010/main" val="108885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862858-8DA2-7ACB-EBBE-8D832882B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9308"/>
            <a:ext cx="10515600" cy="4677699"/>
          </a:xfrm>
        </p:spPr>
        <p:txBody>
          <a:bodyPr/>
          <a:lstStyle/>
          <a:p>
            <a:r>
              <a:rPr lang="es-ES" dirty="0"/>
              <a:t>Menor valor entre el costo y el valor neto realizable (excepto como se indica a continuación)</a:t>
            </a:r>
          </a:p>
          <a:p>
            <a:r>
              <a:rPr lang="es-ES" dirty="0"/>
              <a:t>Valor razonable cuando se adquiere en una transacción sin contraprestación</a:t>
            </a:r>
          </a:p>
          <a:p>
            <a:r>
              <a:rPr lang="es-ES" dirty="0"/>
              <a:t>Menor valor entre el costo y el costo de reposición actual cuando se mantiene para distribución o el consumo en la producción de bienes que se distribuirán sin cargo (un gasto de transferencia) o con un costo nominal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22ED9D-9B56-319F-2E83-AC98B6937A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CCC666-AF10-8F00-BFBE-C097D3298B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ES" dirty="0"/>
              <a:t>Medición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79B26D-76E6-4219-076F-B0A2A90BB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81FF-A8B7-8E49-9D5B-3CAD5ADFEE3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C982529-5E7A-B35A-8FE2-AC0892A85496}"/>
              </a:ext>
            </a:extLst>
          </p:cNvPr>
          <p:cNvSpPr/>
          <p:nvPr/>
        </p:nvSpPr>
        <p:spPr>
          <a:xfrm>
            <a:off x="986481" y="5464644"/>
            <a:ext cx="9936893" cy="1081162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>
                <a:solidFill>
                  <a:schemeClr val="bg1"/>
                </a:solidFill>
              </a:rPr>
              <a:t>Proyecto de borrador en proceso propone remplazar el costo de reposición con el valor operativo corriente. </a:t>
            </a:r>
          </a:p>
        </p:txBody>
      </p:sp>
    </p:spTree>
    <p:extLst>
      <p:ext uri="{BB962C8B-B14F-4D97-AF65-F5344CB8AC3E}">
        <p14:creationId xmlns:p14="http://schemas.microsoft.com/office/powerpoint/2010/main" val="232686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338D41-659F-3057-C63E-C92637B47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r>
              <a:rPr lang="es-ES" dirty="0"/>
              <a:t>Los inventarios compuestos por</a:t>
            </a:r>
          </a:p>
          <a:p>
            <a:pPr lvl="1"/>
            <a:r>
              <a:rPr lang="es-ES" dirty="0"/>
              <a:t>Elementos o bienes y servicios únicos producidos y segregados para proyectos específicos se valorarán individualmente.</a:t>
            </a:r>
          </a:p>
          <a:p>
            <a:pPr lvl="1"/>
            <a:r>
              <a:rPr lang="es-ES" dirty="0"/>
              <a:t>Un gran número de artículos intercambiables valorados utilizando PEPS o fórmulas de costo promedio ponderado</a:t>
            </a:r>
          </a:p>
          <a:p>
            <a:r>
              <a:rPr lang="es-ES" dirty="0"/>
              <a:t>Se aplicará la fórmula de costos de manera consistente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85D2C-328E-616F-55F9-1201C6402A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787836-53E4-6AF1-F15D-0AC31D0B7E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ES" sz="3200" dirty="0"/>
              <a:t>Fórmulas para el cálculo de los costos de inventario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F724EB-D065-9900-601C-D6372FCF4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81FF-A8B7-8E49-9D5B-3CAD5ADFEE3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07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885CAB-A205-3C8F-A713-BD14879DC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dirty="0"/>
          </a:p>
          <a:p>
            <a:r>
              <a:rPr lang="es-ES" dirty="0"/>
              <a:t>Cuando se vende, intercambia o distribuye, el importe en libros se reconoce como gasto en el período en el que se reconocen los ingresos relacionados.</a:t>
            </a:r>
          </a:p>
          <a:p>
            <a:r>
              <a:rPr lang="es-ES" dirty="0"/>
              <a:t>Si no hay ingresos relacionados, se reconoce el gasto cuando se distribuyen los bienes o se prestan los servicios.</a:t>
            </a:r>
          </a:p>
          <a:p>
            <a:r>
              <a:rPr lang="es-ES" dirty="0"/>
              <a:t>Los proveedores de servicios reconocen los gastos cuando se prestan o facturan los servicios.</a:t>
            </a:r>
          </a:p>
          <a:p>
            <a:r>
              <a:rPr lang="es-ES" dirty="0"/>
              <a:t>Las amortizaciones o pérdidas contabilizadas como gastos cuando ocurren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B9ADA-BC38-E557-24A4-606EC2CAFA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FB09F7-A832-3CE1-FBAE-EE8DABD97C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ES" dirty="0"/>
              <a:t>Reconocimiento de Gastos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A256D3-4122-D6C8-CEF0-643EC56C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81FF-A8B7-8E49-9D5B-3CAD5ADFEE3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67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482C9B-C904-51BE-FED1-DB666B719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r>
              <a:rPr lang="es-ES" dirty="0"/>
              <a:t>Políticas contables</a:t>
            </a:r>
          </a:p>
          <a:p>
            <a:r>
              <a:rPr lang="es-ES" dirty="0"/>
              <a:t>Importe por clasificación y en total</a:t>
            </a:r>
          </a:p>
          <a:p>
            <a:r>
              <a:rPr lang="es-ES" dirty="0"/>
              <a:t>Cantidad de inventarios medidos a su valor razonable</a:t>
            </a:r>
          </a:p>
          <a:p>
            <a:r>
              <a:rPr lang="es-ES" dirty="0"/>
              <a:t>Importe reconocido como gasto</a:t>
            </a:r>
          </a:p>
          <a:p>
            <a:r>
              <a:rPr lang="es-ES" dirty="0"/>
              <a:t>Importe y circunstancias de las amortizaciones o reversiones</a:t>
            </a:r>
          </a:p>
          <a:p>
            <a:r>
              <a:rPr lang="es-ES" dirty="0"/>
              <a:t>Importe pignorado en garantía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F0F497-5B14-44A6-3813-30AE74496B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C361CB-5475-406F-7D64-2845EA4AC9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ES" dirty="0"/>
              <a:t>Revelaciones de inventario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A02AD1-9695-8967-8B19-CA3ABF068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81FF-A8B7-8E49-9D5B-3CAD5ADFEE3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326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21345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IFAC">
      <a:dk1>
        <a:srgbClr val="494949"/>
      </a:dk1>
      <a:lt1>
        <a:srgbClr val="FFFFFF"/>
      </a:lt1>
      <a:dk2>
        <a:srgbClr val="838383"/>
      </a:dk2>
      <a:lt2>
        <a:srgbClr val="C3C8CD"/>
      </a:lt2>
      <a:accent1>
        <a:srgbClr val="00AA55"/>
      </a:accent1>
      <a:accent2>
        <a:srgbClr val="00A3A6"/>
      </a:accent2>
      <a:accent3>
        <a:srgbClr val="7928A1"/>
      </a:accent3>
      <a:accent4>
        <a:srgbClr val="870C24"/>
      </a:accent4>
      <a:accent5>
        <a:srgbClr val="E65722"/>
      </a:accent5>
      <a:accent6>
        <a:srgbClr val="083861"/>
      </a:accent6>
      <a:hlink>
        <a:srgbClr val="7A4679"/>
      </a:hlink>
      <a:folHlink>
        <a:srgbClr val="7030A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91440" tIns="45720" rIns="91440" bIns="45720" rtlCol="0" anchor="b">
        <a:normAutofit/>
      </a:bodyPr>
      <a:lstStyle>
        <a:defPPr algn="l">
          <a:defRPr sz="2200" dirty="0" smtClean="0">
            <a:solidFill>
              <a:srgbClr val="0B5494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747A00BD20244780E202EF284FACAB" ma:contentTypeVersion="12" ma:contentTypeDescription="Create a new document." ma:contentTypeScope="" ma:versionID="6e6da8d10513fa5c1285a8de69eab0c3">
  <xsd:schema xmlns:xsd="http://www.w3.org/2001/XMLSchema" xmlns:xs="http://www.w3.org/2001/XMLSchema" xmlns:p="http://schemas.microsoft.com/office/2006/metadata/properties" xmlns:ns2="b1a93a4b-4191-4dac-a588-8703f6ea68bd" xmlns:ns3="877e1bf8-3c17-4240-8681-664f773aba1e" targetNamespace="http://schemas.microsoft.com/office/2006/metadata/properties" ma:root="true" ma:fieldsID="8884eb7b9416035ab6fab25e756f9cca" ns2:_="" ns3:_="">
    <xsd:import namespace="b1a93a4b-4191-4dac-a588-8703f6ea68bd"/>
    <xsd:import namespace="877e1bf8-3c17-4240-8681-664f773aba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a93a4b-4191-4dac-a588-8703f6ea68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7e1bf8-3c17-4240-8681-664f773aba1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73C58A-4B7A-4B43-AAC2-9896F8321F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9A7E53-21B6-45D9-ABB5-38C4E620C7BF}">
  <ds:schemaRefs>
    <ds:schemaRef ds:uri="http://purl.org/dc/terms/"/>
    <ds:schemaRef ds:uri="http://purl.org/dc/dcmitype/"/>
    <ds:schemaRef ds:uri="http://purl.org/dc/elements/1.1/"/>
    <ds:schemaRef ds:uri="b1a93a4b-4191-4dac-a588-8703f6ea68bd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877e1bf8-3c17-4240-8681-664f773aba1e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B71EF86-F2FB-47B3-801D-CA0F243F6B5C}">
  <ds:schemaRefs>
    <ds:schemaRef ds:uri="877e1bf8-3c17-4240-8681-664f773aba1e"/>
    <ds:schemaRef ds:uri="b1a93a4b-4191-4dac-a588-8703f6ea68b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</TotalTime>
  <Words>385</Words>
  <Application>Microsoft Office PowerPoint</Application>
  <PresentationFormat>Panorámica</PresentationFormat>
  <Paragraphs>63</Paragraphs>
  <Slides>9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Courier New</vt:lpstr>
      <vt:lpstr>Product Sans Thin</vt:lpstr>
      <vt:lpstr>System Font Regular</vt:lpstr>
      <vt:lpstr>Custom Design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>International Public Sector Accounting Board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Agustina Llambi</dc:creator>
  <cp:keywords/>
  <dc:description/>
  <cp:lastModifiedBy>Mirna Celina Mendez De Guerrero</cp:lastModifiedBy>
  <cp:revision>16</cp:revision>
  <cp:lastPrinted>2022-06-30T11:43:49Z</cp:lastPrinted>
  <dcterms:created xsi:type="dcterms:W3CDTF">2018-10-18T19:25:41Z</dcterms:created>
  <dcterms:modified xsi:type="dcterms:W3CDTF">2024-03-22T14:46:06Z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0x010100ED747A00BD20244780E202EF284FACAB</vt:lpwstr>
  </property>
</Properties>
</file>